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embeddedFontLst>
    <p:embeddedFont>
      <p:font typeface="Krona One"/>
      <p:regular r:id="rId44"/>
    </p:embeddedFont>
    <p:embeddedFont>
      <p:font typeface="Proxima Nova"/>
      <p:regular r:id="rId45"/>
      <p:bold r:id="rId46"/>
      <p:italic r:id="rId47"/>
      <p:boldItalic r:id="rId48"/>
    </p:embeddedFont>
    <p:embeddedFont>
      <p:font typeface="Hanken Grotesk"/>
      <p:regular r:id="rId49"/>
      <p:bold r:id="rId50"/>
      <p:italic r:id="rId51"/>
      <p:boldItalic r:id="rId52"/>
    </p:embeddedFont>
    <p:embeddedFont>
      <p:font typeface="Roboto Medium"/>
      <p:regular r:id="rId53"/>
      <p:bold r:id="rId54"/>
      <p:italic r:id="rId55"/>
      <p:boldItalic r:id="rId56"/>
    </p:embeddedFont>
    <p:embeddedFont>
      <p:font typeface="Inter"/>
      <p:regular r:id="rId57"/>
      <p:bold r:id="rId58"/>
    </p:embeddedFont>
    <p:embeddedFont>
      <p:font typeface="Fira Sans SemiBold"/>
      <p:regular r:id="rId59"/>
      <p:bold r:id="rId60"/>
      <p:italic r:id="rId61"/>
      <p:boldItalic r:id="rId62"/>
    </p:embeddedFont>
    <p:embeddedFont>
      <p:font typeface="Fira Sans"/>
      <p:regular r:id="rId63"/>
      <p:bold r:id="rId64"/>
      <p:italic r:id="rId65"/>
      <p:boldItalic r:id="rId66"/>
    </p:embeddedFont>
    <p:embeddedFont>
      <p:font typeface="Space Grotesk SemiBold"/>
      <p:regular r:id="rId67"/>
      <p:bold r:id="rId68"/>
    </p:embeddedFont>
    <p:embeddedFont>
      <p:font typeface="Space Grotesk"/>
      <p:regular r:id="rId69"/>
      <p:bold r:id="rId70"/>
    </p:embeddedFont>
    <p:embeddedFont>
      <p:font typeface="Roboto"/>
      <p:regular r:id="rId71"/>
      <p:bold r:id="rId72"/>
      <p:italic r:id="rId73"/>
      <p:boldItalic r:id="rId74"/>
    </p:embeddedFont>
    <p:embeddedFont>
      <p:font typeface="Lobster"/>
      <p:regular r:id="rId75"/>
    </p:embeddedFont>
    <p:embeddedFont>
      <p:font typeface="Poppins"/>
      <p:regular r:id="rId76"/>
      <p:bold r:id="rId77"/>
      <p:italic r:id="rId78"/>
      <p:boldItalic r:id="rId79"/>
    </p:embeddedFont>
    <p:embeddedFont>
      <p:font typeface="Montserrat"/>
      <p:regular r:id="rId80"/>
      <p:bold r:id="rId81"/>
      <p:italic r:id="rId82"/>
      <p:boldItalic r:id="rId83"/>
    </p:embeddedFont>
    <p:embeddedFont>
      <p:font typeface="Lato Light"/>
      <p:regular r:id="rId84"/>
      <p:bold r:id="rId85"/>
      <p:italic r:id="rId86"/>
      <p:boldItalic r:id="rId87"/>
    </p:embeddedFont>
    <p:embeddedFont>
      <p:font typeface="Open Sans Medium"/>
      <p:regular r:id="rId88"/>
      <p:bold r:id="rId89"/>
      <p:italic r:id="rId90"/>
      <p:boldItalic r:id="rId91"/>
    </p:embeddedFont>
    <p:embeddedFont>
      <p:font typeface="Inter Medium"/>
      <p:regular r:id="rId92"/>
      <p:bold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LatoLight-regular.fntdata"/><Relationship Id="rId83" Type="http://schemas.openxmlformats.org/officeDocument/2006/relationships/font" Target="fonts/Montserrat-boldItalic.fntdata"/><Relationship Id="rId42" Type="http://schemas.openxmlformats.org/officeDocument/2006/relationships/slide" Target="slides/slide35.xml"/><Relationship Id="rId86" Type="http://schemas.openxmlformats.org/officeDocument/2006/relationships/font" Target="fonts/LatoLight-italic.fntdata"/><Relationship Id="rId41" Type="http://schemas.openxmlformats.org/officeDocument/2006/relationships/slide" Target="slides/slide34.xml"/><Relationship Id="rId85" Type="http://schemas.openxmlformats.org/officeDocument/2006/relationships/font" Target="fonts/LatoLight-bold.fntdata"/><Relationship Id="rId44" Type="http://schemas.openxmlformats.org/officeDocument/2006/relationships/font" Target="fonts/KronaOne-regular.fntdata"/><Relationship Id="rId88" Type="http://schemas.openxmlformats.org/officeDocument/2006/relationships/font" Target="fonts/OpenSansMedium-regular.fntdata"/><Relationship Id="rId43" Type="http://schemas.openxmlformats.org/officeDocument/2006/relationships/slide" Target="slides/slide36.xml"/><Relationship Id="rId87" Type="http://schemas.openxmlformats.org/officeDocument/2006/relationships/font" Target="fonts/LatoLight-boldItalic.fntdata"/><Relationship Id="rId46" Type="http://schemas.openxmlformats.org/officeDocument/2006/relationships/font" Target="fonts/ProximaNova-bold.fntdata"/><Relationship Id="rId45" Type="http://schemas.openxmlformats.org/officeDocument/2006/relationships/font" Target="fonts/ProximaNova-regular.fntdata"/><Relationship Id="rId89" Type="http://schemas.openxmlformats.org/officeDocument/2006/relationships/font" Target="fonts/OpenSansMedium-bold.fntdata"/><Relationship Id="rId80" Type="http://schemas.openxmlformats.org/officeDocument/2006/relationships/font" Target="fonts/Montserrat-regular.fntdata"/><Relationship Id="rId82" Type="http://schemas.openxmlformats.org/officeDocument/2006/relationships/font" Target="fonts/Montserrat-italic.fntdata"/><Relationship Id="rId81" Type="http://schemas.openxmlformats.org/officeDocument/2006/relationships/font" Target="fonts/Montserra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ProximaNova-boldItalic.fntdata"/><Relationship Id="rId47" Type="http://schemas.openxmlformats.org/officeDocument/2006/relationships/font" Target="fonts/ProximaNova-italic.fntdata"/><Relationship Id="rId49" Type="http://schemas.openxmlformats.org/officeDocument/2006/relationships/font" Target="fonts/HankenGrotesk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Roboto-italic.fntdata"/><Relationship Id="rId72" Type="http://schemas.openxmlformats.org/officeDocument/2006/relationships/font" Target="fonts/Roboto-bold.fntdata"/><Relationship Id="rId31" Type="http://schemas.openxmlformats.org/officeDocument/2006/relationships/slide" Target="slides/slide24.xml"/><Relationship Id="rId75" Type="http://schemas.openxmlformats.org/officeDocument/2006/relationships/font" Target="fonts/Lobster-regular.fntdata"/><Relationship Id="rId30" Type="http://schemas.openxmlformats.org/officeDocument/2006/relationships/slide" Target="slides/slide23.xml"/><Relationship Id="rId74" Type="http://schemas.openxmlformats.org/officeDocument/2006/relationships/font" Target="fonts/Roboto-boldItalic.fntdata"/><Relationship Id="rId33" Type="http://schemas.openxmlformats.org/officeDocument/2006/relationships/slide" Target="slides/slide26.xml"/><Relationship Id="rId77" Type="http://schemas.openxmlformats.org/officeDocument/2006/relationships/font" Target="fonts/Poppins-bold.fntdata"/><Relationship Id="rId32" Type="http://schemas.openxmlformats.org/officeDocument/2006/relationships/slide" Target="slides/slide25.xml"/><Relationship Id="rId76" Type="http://schemas.openxmlformats.org/officeDocument/2006/relationships/font" Target="fonts/Poppins-regular.fntdata"/><Relationship Id="rId35" Type="http://schemas.openxmlformats.org/officeDocument/2006/relationships/slide" Target="slides/slide28.xml"/><Relationship Id="rId79" Type="http://schemas.openxmlformats.org/officeDocument/2006/relationships/font" Target="fonts/Poppins-boldItalic.fntdata"/><Relationship Id="rId34" Type="http://schemas.openxmlformats.org/officeDocument/2006/relationships/slide" Target="slides/slide27.xml"/><Relationship Id="rId78" Type="http://schemas.openxmlformats.org/officeDocument/2006/relationships/font" Target="fonts/Poppins-italic.fntdata"/><Relationship Id="rId71" Type="http://schemas.openxmlformats.org/officeDocument/2006/relationships/font" Target="fonts/Roboto-regular.fntdata"/><Relationship Id="rId70" Type="http://schemas.openxmlformats.org/officeDocument/2006/relationships/font" Target="fonts/SpaceGrotesk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FiraSansSemiBold-boldItalic.fntdata"/><Relationship Id="rId61" Type="http://schemas.openxmlformats.org/officeDocument/2006/relationships/font" Target="fonts/FiraSansSemiBold-italic.fntdata"/><Relationship Id="rId20" Type="http://schemas.openxmlformats.org/officeDocument/2006/relationships/slide" Target="slides/slide13.xml"/><Relationship Id="rId64" Type="http://schemas.openxmlformats.org/officeDocument/2006/relationships/font" Target="fonts/FiraSans-bold.fntdata"/><Relationship Id="rId63" Type="http://schemas.openxmlformats.org/officeDocument/2006/relationships/font" Target="fonts/FiraSans-regular.fntdata"/><Relationship Id="rId22" Type="http://schemas.openxmlformats.org/officeDocument/2006/relationships/slide" Target="slides/slide15.xml"/><Relationship Id="rId66" Type="http://schemas.openxmlformats.org/officeDocument/2006/relationships/font" Target="fonts/FiraSans-boldItalic.fntdata"/><Relationship Id="rId21" Type="http://schemas.openxmlformats.org/officeDocument/2006/relationships/slide" Target="slides/slide14.xml"/><Relationship Id="rId65" Type="http://schemas.openxmlformats.org/officeDocument/2006/relationships/font" Target="fonts/FiraSans-italic.fntdata"/><Relationship Id="rId24" Type="http://schemas.openxmlformats.org/officeDocument/2006/relationships/slide" Target="slides/slide17.xml"/><Relationship Id="rId68" Type="http://schemas.openxmlformats.org/officeDocument/2006/relationships/font" Target="fonts/SpaceGroteskSemiBold-bold.fntdata"/><Relationship Id="rId23" Type="http://schemas.openxmlformats.org/officeDocument/2006/relationships/slide" Target="slides/slide16.xml"/><Relationship Id="rId67" Type="http://schemas.openxmlformats.org/officeDocument/2006/relationships/font" Target="fonts/SpaceGroteskSemiBold-regular.fntdata"/><Relationship Id="rId60" Type="http://schemas.openxmlformats.org/officeDocument/2006/relationships/font" Target="fonts/FiraSansSemiBold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SpaceGrotesk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ankenGrotesk-italic.fntdata"/><Relationship Id="rId50" Type="http://schemas.openxmlformats.org/officeDocument/2006/relationships/font" Target="fonts/HankenGrotesk-bold.fntdata"/><Relationship Id="rId53" Type="http://schemas.openxmlformats.org/officeDocument/2006/relationships/font" Target="fonts/RobotoMedium-regular.fntdata"/><Relationship Id="rId52" Type="http://schemas.openxmlformats.org/officeDocument/2006/relationships/font" Target="fonts/HankenGrotesk-boldItalic.fntdata"/><Relationship Id="rId11" Type="http://schemas.openxmlformats.org/officeDocument/2006/relationships/slide" Target="slides/slide4.xml"/><Relationship Id="rId55" Type="http://schemas.openxmlformats.org/officeDocument/2006/relationships/font" Target="fonts/RobotoMedium-italic.fntdata"/><Relationship Id="rId10" Type="http://schemas.openxmlformats.org/officeDocument/2006/relationships/slide" Target="slides/slide3.xml"/><Relationship Id="rId54" Type="http://schemas.openxmlformats.org/officeDocument/2006/relationships/font" Target="fonts/RobotoMedium-bold.fntdata"/><Relationship Id="rId13" Type="http://schemas.openxmlformats.org/officeDocument/2006/relationships/slide" Target="slides/slide6.xml"/><Relationship Id="rId57" Type="http://schemas.openxmlformats.org/officeDocument/2006/relationships/font" Target="fonts/Inter-regular.fntdata"/><Relationship Id="rId12" Type="http://schemas.openxmlformats.org/officeDocument/2006/relationships/slide" Target="slides/slide5.xml"/><Relationship Id="rId56" Type="http://schemas.openxmlformats.org/officeDocument/2006/relationships/font" Target="fonts/RobotoMedium-boldItalic.fntdata"/><Relationship Id="rId91" Type="http://schemas.openxmlformats.org/officeDocument/2006/relationships/font" Target="fonts/OpenSansMedium-boldItalic.fntdata"/><Relationship Id="rId90" Type="http://schemas.openxmlformats.org/officeDocument/2006/relationships/font" Target="fonts/OpenSansMedium-italic.fntdata"/><Relationship Id="rId93" Type="http://schemas.openxmlformats.org/officeDocument/2006/relationships/font" Target="fonts/InterMedium-bold.fntdata"/><Relationship Id="rId92" Type="http://schemas.openxmlformats.org/officeDocument/2006/relationships/font" Target="fonts/InterMedium-regular.fntdata"/><Relationship Id="rId15" Type="http://schemas.openxmlformats.org/officeDocument/2006/relationships/slide" Target="slides/slide8.xml"/><Relationship Id="rId59" Type="http://schemas.openxmlformats.org/officeDocument/2006/relationships/font" Target="fonts/FiraSansSemiBold-regular.fntdata"/><Relationship Id="rId14" Type="http://schemas.openxmlformats.org/officeDocument/2006/relationships/slide" Target="slides/slide7.xml"/><Relationship Id="rId58" Type="http://schemas.openxmlformats.org/officeDocument/2006/relationships/font" Target="fonts/Inter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Entered text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**Reservas e Produção:**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Os Estados Unidos lideram a produção mundial de gás de xisto, seguidos por China, Argentina e Canadá.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A China possui as maiores reservas de gás de xisto do mundo, seguida pelos Estados Unidos, Argentina e México.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A exploração do gás de xisto está em andamento em diversos países, como Polônia, Austrália, África do Sul e Ucrânia.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**Impactos Geopolíticos:**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A produção de gás de xisto contribuiu para a diversificação da matriz energética de alguns países, reduzindo a dependência de importações de energia.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O aumento da oferta de gás de xisto pode influenciar os preços globais de energia, impactando o mercado de petróleo e gás natural liquefeito (GNL).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A exploração do gás de xisto gera tensões geopolíticas, especialmente em regiões com reservas significativas, como o Oriente Médio e a Europa Oriental.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**Desafios e Controvérsias:**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A exploração do gás de xisto gera preocupações com o impacto ambiental, como a contaminação da água e a emissão de gases de efeito estufa.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O uso da técnica de fraturamento hidráulico ("fracking") é controverso devido aos seus riscos e impactos.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Há debates sobre a viabilidade econômica da exploração do gás de xisto em longo prazo, especialmente com o desenvolvimento de fontes de energia renovável.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**O Futuro do Gás de Xisto:**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O futuro do gás de xisto dependerá do desenvolvimento de tecnologias mais limpas para sua exploração, da regulamentação ambiental e da competitividade com outras fontes de energia.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A transição para uma matriz energética mais sustentável pode reduzir a importância do gás de xisto no longo prazo.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Entered text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 Brasil possui uma das 10 maiores reservas de gás de xisto do mundo, estimadas em 6,9 trilhões de metros cúbicos, segundo a Agência Internacional de Energia (AIE). Essas reservas estão distribuídas em pelo menos três bacias sedimentares: Paraná, São Francisco e Parnaíba. Em 2013, a Agência Nacional do Petróleo, Gás Natural e Biocombustíveis (ANP) realizou a 12ª Rodada de Licitações, ofertando 240 blocos exploratórios terrestres com potencial para gás convencional e não convencional.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Os defensores da exploração de gás de xisto no Brasil argumentam que essa fonte de energia pode trazer benefícios como: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Reduzir a dependência de importação de gás natural, que hoje representa cerca de 40% do consumo nacional.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Diversificar a matriz energética, que hoje é dominada pela hidreletricidade e pelo petróleo3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Gerar energia elétrica de boa qualidade e baixo custo para residências e indústrias.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Reduzir as emissões de gases de efeito estufa, pois o gás de xisto tem uma queima menos poluente do que outros combustíveis fósseis4.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No entanto, a exploração de gás de xisto no Brasil também enfrenta muitos desafios e riscos, como: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Contaminar as águas subterrâneas e superficiais, pois o fraturamento hidráulico usa grandes volumes de água e produtos químicos tóxicos, que podem vazar ou se infiltrar nos lençóis freáticos.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Provocar terremotos e desmoronamentos, pois o fraturamento hidráulico cria fraturas nas rochas do subsolo, que podem afetar a estabilidade geológica da região5.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Aumentar a pressão sobre os recursos hídricos, pois o fraturamento hidráulico demanda muita água, que pode faltar para outros usos, como abastecimento humano, agricultura e ecossistemas.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Competir com outras fontes de energia renováveis, como a eólica, a solar e a biomassa, que têm menor impacto ambiental e social.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Requerer altos investimentos iniciais e tecnologia avançada, pois o fraturamento hidráulico é um processo complexo e caro, que depende de infraestrutura, equipamentos e mão de obra qualificada.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Portanto, a energia de gás de xisto no Brasil é uma questão que exige uma análise cuidadosa e ampla, considerando os prós e os contras, os custos e os benefícios, e os interesses e os conflitos envolvidos. Não se trata de uma solução simples ou definitiva para os problemas energéticos do país, mas de uma opção que precisa ser avaliada com critério e responsabilidade.</a:t>
            </a:r>
            <a:endParaRPr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f09d6b289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f09d6b289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f09d6b289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f09d6b289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f0121a754f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f0121a754f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SLIDES_API61117930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SLIDES_API61117930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f09d6b2892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f09d6b2892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SLIDES_API102783097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SLIDES_API102783097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SLIDES_API14410602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SLIDES_API14410602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SLIDES_API160258254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SLIDES_API160258254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f09d6b2892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f09d6b2892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f0121a754f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f0121a754f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f09d6b289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f09d6b289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SLIDES_API148102358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SLIDES_API148102358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f09d6b289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1f09d6b289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f09d6b289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1f09d6b289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SLIDES_API144106027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SLIDES_API14410602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SLIDES_API144106027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SLIDES_API14410602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f09d6b2892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f09d6b2892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SLIDES_API154479517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SLIDES_API154479517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f09d6b289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f09d6b289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SLIDES_API51338836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SLIDES_API51338836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SLIDES_API154479517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SLIDES_API154479517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SLIDES_API162359919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SLIDES_API162359919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f09d6b2892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f09d6b2892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f09d6b2892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f09d6b2892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f09d6b2892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f09d6b2892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f09d6b2892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f09d6b2892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f09d6b2892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f09d6b2892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f0121a754f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f0121a754f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f09d6b289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f09d6b289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SLIDES_API59581738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SLIDES_API59581738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f09d6b289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f09d6b289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f09d6b289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f09d6b289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f09d6b2892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f09d6b2892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f0121a754f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f0121a754f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f0121a754f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f0121a754f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1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50850" y="1987200"/>
            <a:ext cx="37767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4845450" y="1987200"/>
            <a:ext cx="37323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4"/>
          <p:cNvSpPr/>
          <p:nvPr/>
        </p:nvSpPr>
        <p:spPr>
          <a:xfrm>
            <a:off x="566250" y="1370350"/>
            <a:ext cx="84600" cy="393600"/>
          </a:xfrm>
          <a:prstGeom prst="rect">
            <a:avLst/>
          </a:prstGeom>
          <a:solidFill>
            <a:srgbClr val="2A45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4760850" y="1370350"/>
            <a:ext cx="84600" cy="393600"/>
          </a:xfrm>
          <a:prstGeom prst="rect">
            <a:avLst/>
          </a:prstGeom>
          <a:solidFill>
            <a:srgbClr val="2A45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566250" y="1738675"/>
            <a:ext cx="15600" cy="2830200"/>
          </a:xfrm>
          <a:prstGeom prst="rect">
            <a:avLst/>
          </a:prstGeom>
          <a:solidFill>
            <a:srgbClr val="2A45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4760850" y="1738675"/>
            <a:ext cx="15600" cy="2830200"/>
          </a:xfrm>
          <a:prstGeom prst="rect">
            <a:avLst/>
          </a:prstGeom>
          <a:solidFill>
            <a:srgbClr val="2A45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>
            <p:ph idx="3" type="subTitle"/>
          </p:nvPr>
        </p:nvSpPr>
        <p:spPr>
          <a:xfrm>
            <a:off x="695250" y="1367825"/>
            <a:ext cx="3732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69" name="Google Shape;69;p14"/>
          <p:cNvSpPr txBox="1"/>
          <p:nvPr>
            <p:ph idx="4" type="subTitle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 v1" type="title">
  <p:cSld name="TITL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632175" y="788350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632175" y="1585075"/>
            <a:ext cx="5520900" cy="26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1">
  <p:cSld name="TITLE_AND_BODY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566250" y="1188300"/>
            <a:ext cx="77772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6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 No Image">
  <p:cSld name="TITLE_AND_BODY_1_3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0" y="0"/>
            <a:ext cx="9144000" cy="116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 txBox="1"/>
          <p:nvPr>
            <p:ph type="title"/>
          </p:nvPr>
        </p:nvSpPr>
        <p:spPr>
          <a:xfrm>
            <a:off x="566250" y="293700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566250" y="1377275"/>
            <a:ext cx="7777200" cy="27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17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">
  <p:cSld name="TITLE_AND_BODY_1_3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/>
          <p:nvPr>
            <p:ph idx="2" type="pic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8"/>
          <p:cNvSpPr txBox="1"/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✓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✓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✓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2 - Image">
  <p:cSld name="TITLE_AND_BODY_1_3_1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9"/>
          <p:cNvSpPr/>
          <p:nvPr>
            <p:ph idx="2" type="pic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19"/>
          <p:cNvSpPr txBox="1"/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✓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✓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✓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2">
  <p:cSld name="TITLE_AND_BODY_1_3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/>
          <p:nvPr/>
        </p:nvSpPr>
        <p:spPr>
          <a:xfrm>
            <a:off x="0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0"/>
          <p:cNvSpPr/>
          <p:nvPr>
            <p:ph idx="2" type="pic"/>
          </p:nvPr>
        </p:nvSpPr>
        <p:spPr>
          <a:xfrm>
            <a:off x="0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0"/>
          <p:cNvSpPr txBox="1"/>
          <p:nvPr>
            <p:ph type="title"/>
          </p:nvPr>
        </p:nvSpPr>
        <p:spPr>
          <a:xfrm>
            <a:off x="4651550" y="445025"/>
            <a:ext cx="40935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4651550" y="13827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✓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✓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✓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 a list + image">
  <p:cSld name="MAIN_POI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1"/>
          <p:cNvSpPr/>
          <p:nvPr>
            <p:ph idx="2" type="pic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21"/>
          <p:cNvSpPr txBox="1"/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21"/>
          <p:cNvSpPr/>
          <p:nvPr/>
        </p:nvSpPr>
        <p:spPr>
          <a:xfrm>
            <a:off x="4855875" y="445025"/>
            <a:ext cx="3726000" cy="1044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1"/>
          <p:cNvSpPr/>
          <p:nvPr/>
        </p:nvSpPr>
        <p:spPr>
          <a:xfrm>
            <a:off x="4855875" y="1753439"/>
            <a:ext cx="3726000" cy="1076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4855875" y="3070475"/>
            <a:ext cx="3726000" cy="1077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5481550" y="547625"/>
            <a:ext cx="29727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10" name="Google Shape;110;p21"/>
          <p:cNvSpPr txBox="1"/>
          <p:nvPr>
            <p:ph idx="3" type="body"/>
          </p:nvPr>
        </p:nvSpPr>
        <p:spPr>
          <a:xfrm>
            <a:off x="5481550" y="1872537"/>
            <a:ext cx="2972700" cy="8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11" name="Google Shape;111;p21"/>
          <p:cNvSpPr txBox="1"/>
          <p:nvPr>
            <p:ph idx="4" type="body"/>
          </p:nvPr>
        </p:nvSpPr>
        <p:spPr>
          <a:xfrm>
            <a:off x="5481550" y="3189875"/>
            <a:ext cx="2972700" cy="8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12" name="Google Shape;112;p21"/>
          <p:cNvSpPr txBox="1"/>
          <p:nvPr/>
        </p:nvSpPr>
        <p:spPr>
          <a:xfrm>
            <a:off x="5041100" y="83367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5041100" y="2146400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5041100" y="345942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 a list + image 1">
  <p:cSld name="MAIN_POINT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/>
          <p:nvPr>
            <p:ph idx="2" type="pic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2"/>
          <p:cNvSpPr txBox="1"/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4855875" y="819675"/>
            <a:ext cx="3726000" cy="16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4855875" y="3177964"/>
            <a:ext cx="3726000" cy="16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4992675" y="957875"/>
            <a:ext cx="3452400" cy="14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23" name="Google Shape;123;p22"/>
          <p:cNvSpPr txBox="1"/>
          <p:nvPr>
            <p:ph idx="3" type="body"/>
          </p:nvPr>
        </p:nvSpPr>
        <p:spPr>
          <a:xfrm>
            <a:off x="5001050" y="3332050"/>
            <a:ext cx="3453300" cy="14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24" name="Google Shape;124;p22"/>
          <p:cNvSpPr/>
          <p:nvPr/>
        </p:nvSpPr>
        <p:spPr>
          <a:xfrm>
            <a:off x="4855875" y="819675"/>
            <a:ext cx="18000" cy="169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3780000" dist="19050">
              <a:srgbClr val="D9D9D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5" name="Google Shape;125;p22"/>
          <p:cNvSpPr/>
          <p:nvPr/>
        </p:nvSpPr>
        <p:spPr>
          <a:xfrm>
            <a:off x="4855981" y="3177975"/>
            <a:ext cx="18000" cy="1691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3780000" dist="19050">
              <a:srgbClr val="D9D9D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a list">
  <p:cSld name="TITLE_AND_BODY_1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/>
          <p:nvPr/>
        </p:nvSpPr>
        <p:spPr>
          <a:xfrm>
            <a:off x="3322875" y="4474775"/>
            <a:ext cx="2418600" cy="94200"/>
          </a:xfrm>
          <a:prstGeom prst="rect">
            <a:avLst/>
          </a:prstGeom>
          <a:solidFill>
            <a:srgbClr val="2A45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/>
          <p:nvPr/>
        </p:nvSpPr>
        <p:spPr>
          <a:xfrm>
            <a:off x="6079500" y="4474775"/>
            <a:ext cx="2418600" cy="94200"/>
          </a:xfrm>
          <a:prstGeom prst="rect">
            <a:avLst/>
          </a:prstGeom>
          <a:solidFill>
            <a:srgbClr val="2A45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/>
          <p:nvPr/>
        </p:nvSpPr>
        <p:spPr>
          <a:xfrm>
            <a:off x="645900" y="4474800"/>
            <a:ext cx="2418600" cy="94200"/>
          </a:xfrm>
          <a:prstGeom prst="rect">
            <a:avLst/>
          </a:prstGeom>
          <a:solidFill>
            <a:srgbClr val="2A45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23"/>
          <p:cNvGrpSpPr/>
          <p:nvPr/>
        </p:nvGrpSpPr>
        <p:grpSpPr>
          <a:xfrm>
            <a:off x="565200" y="1607413"/>
            <a:ext cx="2577600" cy="2867388"/>
            <a:chOff x="565200" y="1607413"/>
            <a:chExt cx="2577600" cy="2867388"/>
          </a:xfrm>
        </p:grpSpPr>
        <p:sp>
          <p:nvSpPr>
            <p:cNvPr id="131" name="Google Shape;131;p23"/>
            <p:cNvSpPr/>
            <p:nvPr/>
          </p:nvSpPr>
          <p:spPr>
            <a:xfrm>
              <a:off x="565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32" name="Google Shape;132;p23"/>
            <p:cNvSpPr/>
            <p:nvPr/>
          </p:nvSpPr>
          <p:spPr>
            <a:xfrm>
              <a:off x="1622250" y="1607413"/>
              <a:ext cx="463500" cy="46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3EAB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33" name="Google Shape;133;p23"/>
          <p:cNvGrpSpPr/>
          <p:nvPr/>
        </p:nvGrpSpPr>
        <p:grpSpPr>
          <a:xfrm>
            <a:off x="3283200" y="1607425"/>
            <a:ext cx="2577600" cy="2867375"/>
            <a:chOff x="3283200" y="1607425"/>
            <a:chExt cx="2577600" cy="2867375"/>
          </a:xfrm>
        </p:grpSpPr>
        <p:sp>
          <p:nvSpPr>
            <p:cNvPr id="134" name="Google Shape;134;p23"/>
            <p:cNvSpPr/>
            <p:nvPr/>
          </p:nvSpPr>
          <p:spPr>
            <a:xfrm>
              <a:off x="3283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4340250" y="1607425"/>
              <a:ext cx="463500" cy="46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3EAB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36" name="Google Shape;136;p23"/>
          <p:cNvGrpSpPr/>
          <p:nvPr/>
        </p:nvGrpSpPr>
        <p:grpSpPr>
          <a:xfrm>
            <a:off x="6001200" y="1607425"/>
            <a:ext cx="2577600" cy="2867375"/>
            <a:chOff x="6001200" y="1607425"/>
            <a:chExt cx="2577600" cy="2867375"/>
          </a:xfrm>
        </p:grpSpPr>
        <p:sp>
          <p:nvSpPr>
            <p:cNvPr id="137" name="Google Shape;137;p23"/>
            <p:cNvSpPr/>
            <p:nvPr/>
          </p:nvSpPr>
          <p:spPr>
            <a:xfrm>
              <a:off x="6001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7058250" y="1607425"/>
              <a:ext cx="463500" cy="46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3EAB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139" name="Google Shape;139;p23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3"/>
          <p:cNvSpPr txBox="1"/>
          <p:nvPr/>
        </p:nvSpPr>
        <p:spPr>
          <a:xfrm>
            <a:off x="1614175" y="1607425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4336400" y="1619450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7051025" y="1619450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23"/>
          <p:cNvSpPr txBox="1"/>
          <p:nvPr>
            <p:ph idx="2" type="body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6" name="Google Shape;146;p23"/>
          <p:cNvSpPr txBox="1"/>
          <p:nvPr>
            <p:ph idx="3" type="body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a list v2">
  <p:cSld name="TITLE_AND_BODY_1_1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/>
          <p:nvPr/>
        </p:nvSpPr>
        <p:spPr>
          <a:xfrm>
            <a:off x="0" y="0"/>
            <a:ext cx="9144000" cy="2577300"/>
          </a:xfrm>
          <a:prstGeom prst="rect">
            <a:avLst/>
          </a:prstGeom>
          <a:solidFill>
            <a:srgbClr val="2A45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/>
          <p:nvPr/>
        </p:nvSpPr>
        <p:spPr>
          <a:xfrm>
            <a:off x="3322875" y="4477175"/>
            <a:ext cx="2418600" cy="91800"/>
          </a:xfrm>
          <a:prstGeom prst="rect">
            <a:avLst/>
          </a:prstGeom>
          <a:solidFill>
            <a:srgbClr val="2A45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4"/>
          <p:cNvSpPr/>
          <p:nvPr/>
        </p:nvSpPr>
        <p:spPr>
          <a:xfrm>
            <a:off x="6079500" y="4477175"/>
            <a:ext cx="2418600" cy="91800"/>
          </a:xfrm>
          <a:prstGeom prst="rect">
            <a:avLst/>
          </a:prstGeom>
          <a:solidFill>
            <a:srgbClr val="2A45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/>
          <p:nvPr/>
        </p:nvSpPr>
        <p:spPr>
          <a:xfrm>
            <a:off x="645900" y="4477175"/>
            <a:ext cx="2418600" cy="91800"/>
          </a:xfrm>
          <a:prstGeom prst="rect">
            <a:avLst/>
          </a:prstGeom>
          <a:solidFill>
            <a:srgbClr val="2A45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24"/>
          <p:cNvGrpSpPr/>
          <p:nvPr/>
        </p:nvGrpSpPr>
        <p:grpSpPr>
          <a:xfrm>
            <a:off x="565200" y="1608200"/>
            <a:ext cx="2577600" cy="2866600"/>
            <a:chOff x="565200" y="1608200"/>
            <a:chExt cx="2577600" cy="2866600"/>
          </a:xfrm>
        </p:grpSpPr>
        <p:sp>
          <p:nvSpPr>
            <p:cNvPr id="155" name="Google Shape;155;p24"/>
            <p:cNvSpPr/>
            <p:nvPr/>
          </p:nvSpPr>
          <p:spPr>
            <a:xfrm>
              <a:off x="565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15616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57" name="Google Shape;157;p24"/>
          <p:cNvGrpSpPr/>
          <p:nvPr/>
        </p:nvGrpSpPr>
        <p:grpSpPr>
          <a:xfrm>
            <a:off x="3283200" y="1608200"/>
            <a:ext cx="2577600" cy="2866600"/>
            <a:chOff x="3283200" y="1608200"/>
            <a:chExt cx="2577600" cy="2866600"/>
          </a:xfrm>
        </p:grpSpPr>
        <p:sp>
          <p:nvSpPr>
            <p:cNvPr id="158" name="Google Shape;158;p24"/>
            <p:cNvSpPr/>
            <p:nvPr/>
          </p:nvSpPr>
          <p:spPr>
            <a:xfrm>
              <a:off x="3283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59" name="Google Shape;159;p24"/>
            <p:cNvSpPr/>
            <p:nvPr/>
          </p:nvSpPr>
          <p:spPr>
            <a:xfrm>
              <a:off x="43167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60" name="Google Shape;160;p24"/>
          <p:cNvGrpSpPr/>
          <p:nvPr/>
        </p:nvGrpSpPr>
        <p:grpSpPr>
          <a:xfrm>
            <a:off x="6001200" y="1608200"/>
            <a:ext cx="2577600" cy="2866600"/>
            <a:chOff x="6001200" y="1608200"/>
            <a:chExt cx="2577600" cy="2866600"/>
          </a:xfrm>
        </p:grpSpPr>
        <p:sp>
          <p:nvSpPr>
            <p:cNvPr id="161" name="Google Shape;161;p24"/>
            <p:cNvSpPr/>
            <p:nvPr/>
          </p:nvSpPr>
          <p:spPr>
            <a:xfrm>
              <a:off x="6001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62" name="Google Shape;162;p24"/>
            <p:cNvSpPr/>
            <p:nvPr/>
          </p:nvSpPr>
          <p:spPr>
            <a:xfrm>
              <a:off x="70347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163" name="Google Shape;163;p24"/>
          <p:cNvSpPr txBox="1"/>
          <p:nvPr/>
        </p:nvSpPr>
        <p:spPr>
          <a:xfrm>
            <a:off x="1559475" y="1608200"/>
            <a:ext cx="513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4329575" y="1610450"/>
            <a:ext cx="481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7038125" y="1610450"/>
            <a:ext cx="513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7" name="Google Shape;167;p24"/>
          <p:cNvSpPr txBox="1"/>
          <p:nvPr>
            <p:ph idx="2" type="body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24"/>
          <p:cNvSpPr txBox="1"/>
          <p:nvPr>
            <p:ph idx="3" type="body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">
  <p:cSld name="TITLE_AND_BODY_1_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/>
        </p:nvSpPr>
        <p:spPr>
          <a:xfrm>
            <a:off x="569625" y="1377275"/>
            <a:ext cx="2575500" cy="319170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1" name="Google Shape;171;p25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2" name="Google Shape;172;p25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812325" y="2376000"/>
            <a:ext cx="20901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" name="Google Shape;174;p25"/>
          <p:cNvSpPr/>
          <p:nvPr/>
        </p:nvSpPr>
        <p:spPr>
          <a:xfrm>
            <a:off x="3287688" y="1377275"/>
            <a:ext cx="2575500" cy="319170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6005751" y="1377275"/>
            <a:ext cx="2575500" cy="319170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6" name="Google Shape;176;p25"/>
          <p:cNvSpPr txBox="1"/>
          <p:nvPr>
            <p:ph idx="2" type="body"/>
          </p:nvPr>
        </p:nvSpPr>
        <p:spPr>
          <a:xfrm>
            <a:off x="3530400" y="2377558"/>
            <a:ext cx="20901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idx="3" type="body"/>
          </p:nvPr>
        </p:nvSpPr>
        <p:spPr>
          <a:xfrm>
            <a:off x="6239000" y="2377558"/>
            <a:ext cx="20901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" name="Google Shape;178;p25"/>
          <p:cNvSpPr txBox="1"/>
          <p:nvPr>
            <p:ph idx="4" type="subTitle"/>
          </p:nvPr>
        </p:nvSpPr>
        <p:spPr>
          <a:xfrm>
            <a:off x="812325" y="1803600"/>
            <a:ext cx="20901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 sz="2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 sz="2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 sz="2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 sz="2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 sz="2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 sz="2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 sz="2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 sz="2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5" type="subTitle"/>
          </p:nvPr>
        </p:nvSpPr>
        <p:spPr>
          <a:xfrm>
            <a:off x="3464688" y="1803600"/>
            <a:ext cx="22215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80" name="Google Shape;180;p25"/>
          <p:cNvSpPr txBox="1"/>
          <p:nvPr>
            <p:ph idx="6" type="subTitle"/>
          </p:nvPr>
        </p:nvSpPr>
        <p:spPr>
          <a:xfrm>
            <a:off x="6182738" y="1803600"/>
            <a:ext cx="22215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Points v1">
  <p:cSld name="CUSTOM_5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/>
          <p:nvPr/>
        </p:nvSpPr>
        <p:spPr>
          <a:xfrm>
            <a:off x="3358382" y="1546821"/>
            <a:ext cx="289800" cy="289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3" name="Google Shape;183;p26"/>
          <p:cNvSpPr/>
          <p:nvPr/>
        </p:nvSpPr>
        <p:spPr>
          <a:xfrm>
            <a:off x="3417625" y="1605550"/>
            <a:ext cx="2280000" cy="212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" name="Google Shape;184;p26"/>
          <p:cNvSpPr txBox="1"/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3569725" y="1732450"/>
            <a:ext cx="19758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6" name="Google Shape;186;p26"/>
          <p:cNvSpPr/>
          <p:nvPr/>
        </p:nvSpPr>
        <p:spPr>
          <a:xfrm>
            <a:off x="6260607" y="1546821"/>
            <a:ext cx="289800" cy="28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6319850" y="1605550"/>
            <a:ext cx="2280000" cy="212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8" name="Google Shape;188;p26"/>
          <p:cNvSpPr txBox="1"/>
          <p:nvPr>
            <p:ph idx="2" type="body"/>
          </p:nvPr>
        </p:nvSpPr>
        <p:spPr>
          <a:xfrm>
            <a:off x="6471950" y="1732450"/>
            <a:ext cx="19758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9" name="Google Shape;189;p26"/>
          <p:cNvSpPr/>
          <p:nvPr>
            <p:ph idx="3" type="pic"/>
          </p:nvPr>
        </p:nvSpPr>
        <p:spPr>
          <a:xfrm>
            <a:off x="396825" y="1185400"/>
            <a:ext cx="2205900" cy="3581400"/>
          </a:xfrm>
          <a:prstGeom prst="roundRect">
            <a:avLst>
              <a:gd fmla="val 2768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Points v1 1">
  <p:cSld name="CUSTOM_5_1_4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/>
          <p:nvPr/>
        </p:nvSpPr>
        <p:spPr>
          <a:xfrm>
            <a:off x="447700" y="1371500"/>
            <a:ext cx="3909600" cy="2861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" name="Google Shape;192;p27"/>
          <p:cNvSpPr txBox="1"/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27"/>
          <p:cNvSpPr txBox="1"/>
          <p:nvPr>
            <p:ph idx="1" type="body"/>
          </p:nvPr>
        </p:nvSpPr>
        <p:spPr>
          <a:xfrm>
            <a:off x="641050" y="1574900"/>
            <a:ext cx="35229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4" name="Google Shape;194;p27"/>
          <p:cNvSpPr/>
          <p:nvPr/>
        </p:nvSpPr>
        <p:spPr>
          <a:xfrm>
            <a:off x="4669650" y="1350000"/>
            <a:ext cx="3908100" cy="2861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5" name="Google Shape;195;p27"/>
          <p:cNvSpPr txBox="1"/>
          <p:nvPr>
            <p:ph idx="2" type="body"/>
          </p:nvPr>
        </p:nvSpPr>
        <p:spPr>
          <a:xfrm>
            <a:off x="4878450" y="1553400"/>
            <a:ext cx="34905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Points v2">
  <p:cSld name="CUSTOM_5_1_3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/>
        </p:nvSpPr>
        <p:spPr>
          <a:xfrm>
            <a:off x="3236813" y="1605550"/>
            <a:ext cx="2489100" cy="256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lgDashDot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p28"/>
          <p:cNvSpPr txBox="1"/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3378413" y="1730050"/>
            <a:ext cx="2205900" cy="23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0" name="Google Shape;200;p28"/>
          <p:cNvSpPr/>
          <p:nvPr/>
        </p:nvSpPr>
        <p:spPr>
          <a:xfrm>
            <a:off x="6197750" y="1605550"/>
            <a:ext cx="2487600" cy="256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lgDashDot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1" name="Google Shape;201;p28"/>
          <p:cNvSpPr txBox="1"/>
          <p:nvPr>
            <p:ph idx="2" type="body"/>
          </p:nvPr>
        </p:nvSpPr>
        <p:spPr>
          <a:xfrm>
            <a:off x="6338600" y="1730050"/>
            <a:ext cx="2205900" cy="23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2" name="Google Shape;202;p28"/>
          <p:cNvSpPr/>
          <p:nvPr>
            <p:ph idx="3" type="pic"/>
          </p:nvPr>
        </p:nvSpPr>
        <p:spPr>
          <a:xfrm>
            <a:off x="396825" y="1185400"/>
            <a:ext cx="2205900" cy="3581400"/>
          </a:xfrm>
          <a:prstGeom prst="roundRect">
            <a:avLst>
              <a:gd fmla="val 2768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Points v1">
  <p:cSld name="CUSTOM_5_1_2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/>
          <p:nvPr/>
        </p:nvSpPr>
        <p:spPr>
          <a:xfrm>
            <a:off x="389157" y="1546821"/>
            <a:ext cx="289800" cy="289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" name="Google Shape;205;p29"/>
          <p:cNvSpPr/>
          <p:nvPr/>
        </p:nvSpPr>
        <p:spPr>
          <a:xfrm>
            <a:off x="448400" y="1605550"/>
            <a:ext cx="2501400" cy="212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6" name="Google Shape;206;p29"/>
          <p:cNvSpPr txBox="1"/>
          <p:nvPr>
            <p:ph type="title"/>
          </p:nvPr>
        </p:nvSpPr>
        <p:spPr>
          <a:xfrm>
            <a:off x="339450" y="369925"/>
            <a:ext cx="84651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7" name="Google Shape;207;p29"/>
          <p:cNvSpPr txBox="1"/>
          <p:nvPr>
            <p:ph idx="1" type="body"/>
          </p:nvPr>
        </p:nvSpPr>
        <p:spPr>
          <a:xfrm>
            <a:off x="611900" y="1732450"/>
            <a:ext cx="21744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8" name="Google Shape;208;p29"/>
          <p:cNvSpPr/>
          <p:nvPr/>
        </p:nvSpPr>
        <p:spPr>
          <a:xfrm>
            <a:off x="3291382" y="1546821"/>
            <a:ext cx="289800" cy="28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9" name="Google Shape;209;p29"/>
          <p:cNvSpPr/>
          <p:nvPr/>
        </p:nvSpPr>
        <p:spPr>
          <a:xfrm>
            <a:off x="3350625" y="1605550"/>
            <a:ext cx="2502000" cy="212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0" name="Google Shape;210;p29"/>
          <p:cNvSpPr/>
          <p:nvPr/>
        </p:nvSpPr>
        <p:spPr>
          <a:xfrm>
            <a:off x="6193607" y="1546821"/>
            <a:ext cx="289800" cy="289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1" name="Google Shape;211;p29"/>
          <p:cNvSpPr/>
          <p:nvPr/>
        </p:nvSpPr>
        <p:spPr>
          <a:xfrm>
            <a:off x="6252850" y="1605550"/>
            <a:ext cx="2502000" cy="212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2" name="Google Shape;212;p29"/>
          <p:cNvSpPr txBox="1"/>
          <p:nvPr>
            <p:ph idx="2" type="body"/>
          </p:nvPr>
        </p:nvSpPr>
        <p:spPr>
          <a:xfrm>
            <a:off x="3514425" y="1732450"/>
            <a:ext cx="21744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3" name="Google Shape;213;p29"/>
          <p:cNvSpPr txBox="1"/>
          <p:nvPr>
            <p:ph idx="3" type="body"/>
          </p:nvPr>
        </p:nvSpPr>
        <p:spPr>
          <a:xfrm>
            <a:off x="6417400" y="1732450"/>
            <a:ext cx="21729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73">
          <p15:clr>
            <a:srgbClr val="E46962"/>
          </p15:clr>
        </p15:guide>
        <p15:guide id="2" pos="282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Points v2">
  <p:cSld name="CUSTOM_5_1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/>
          <p:nvPr/>
        </p:nvSpPr>
        <p:spPr>
          <a:xfrm>
            <a:off x="418775" y="1605550"/>
            <a:ext cx="2502000" cy="253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lgDashDot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6" name="Google Shape;216;p30"/>
          <p:cNvSpPr txBox="1"/>
          <p:nvPr>
            <p:ph type="title"/>
          </p:nvPr>
        </p:nvSpPr>
        <p:spPr>
          <a:xfrm>
            <a:off x="313501" y="369925"/>
            <a:ext cx="8196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7" name="Google Shape;217;p30"/>
          <p:cNvSpPr txBox="1"/>
          <p:nvPr>
            <p:ph idx="1" type="body"/>
          </p:nvPr>
        </p:nvSpPr>
        <p:spPr>
          <a:xfrm>
            <a:off x="570875" y="1732450"/>
            <a:ext cx="21978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8" name="Google Shape;218;p30"/>
          <p:cNvSpPr/>
          <p:nvPr/>
        </p:nvSpPr>
        <p:spPr>
          <a:xfrm>
            <a:off x="3321000" y="1605550"/>
            <a:ext cx="2502000" cy="253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lgDashDot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9" name="Google Shape;219;p30"/>
          <p:cNvSpPr/>
          <p:nvPr/>
        </p:nvSpPr>
        <p:spPr>
          <a:xfrm>
            <a:off x="6223225" y="1605550"/>
            <a:ext cx="2502000" cy="253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6"/>
            </a:solidFill>
            <a:prstDash val="lgDashDot"/>
            <a:round/>
            <a:headEnd len="sm" w="sm" type="none"/>
            <a:tailEnd len="sm" w="sm" type="none"/>
          </a:ln>
          <a:effectLst>
            <a:outerShdw blurRad="228600" rotWithShape="0" algn="bl" dir="636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0" name="Google Shape;220;p30"/>
          <p:cNvSpPr txBox="1"/>
          <p:nvPr>
            <p:ph idx="2" type="body"/>
          </p:nvPr>
        </p:nvSpPr>
        <p:spPr>
          <a:xfrm>
            <a:off x="3472200" y="1732450"/>
            <a:ext cx="21996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" name="Google Shape;221;p30"/>
          <p:cNvSpPr txBox="1"/>
          <p:nvPr>
            <p:ph idx="3" type="body"/>
          </p:nvPr>
        </p:nvSpPr>
        <p:spPr>
          <a:xfrm>
            <a:off x="6374425" y="1732450"/>
            <a:ext cx="21996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73">
          <p15:clr>
            <a:srgbClr val="E46962"/>
          </p15:clr>
        </p15:guide>
        <p15:guide id="2" pos="264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paragraphs">
  <p:cSld name="TITLE_AND_BODY_1_1_1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/>
          <p:nvPr/>
        </p:nvSpPr>
        <p:spPr>
          <a:xfrm>
            <a:off x="645900" y="4447275"/>
            <a:ext cx="2418600" cy="121800"/>
          </a:xfrm>
          <a:prstGeom prst="rect">
            <a:avLst/>
          </a:prstGeom>
          <a:solidFill>
            <a:srgbClr val="E19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1"/>
          <p:cNvSpPr/>
          <p:nvPr/>
        </p:nvSpPr>
        <p:spPr>
          <a:xfrm>
            <a:off x="6079500" y="4447175"/>
            <a:ext cx="2418600" cy="121800"/>
          </a:xfrm>
          <a:prstGeom prst="rect">
            <a:avLst/>
          </a:prstGeom>
          <a:solidFill>
            <a:srgbClr val="4983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5" name="Google Shape;225;p31"/>
          <p:cNvSpPr/>
          <p:nvPr/>
        </p:nvSpPr>
        <p:spPr>
          <a:xfrm>
            <a:off x="3358950" y="4447175"/>
            <a:ext cx="2418600" cy="121800"/>
          </a:xfrm>
          <a:prstGeom prst="rect">
            <a:avLst/>
          </a:prstGeom>
          <a:solidFill>
            <a:srgbClr val="B98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6" name="Google Shape;226;p31"/>
          <p:cNvSpPr/>
          <p:nvPr/>
        </p:nvSpPr>
        <p:spPr>
          <a:xfrm>
            <a:off x="0" y="0"/>
            <a:ext cx="9144000" cy="2577300"/>
          </a:xfrm>
          <a:prstGeom prst="rect">
            <a:avLst/>
          </a:prstGeom>
          <a:solidFill>
            <a:srgbClr val="2A45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1"/>
          <p:cNvSpPr/>
          <p:nvPr/>
        </p:nvSpPr>
        <p:spPr>
          <a:xfrm>
            <a:off x="573750" y="1730775"/>
            <a:ext cx="2567400" cy="271650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1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9" name="Google Shape;229;p31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1"/>
          <p:cNvSpPr/>
          <p:nvPr/>
        </p:nvSpPr>
        <p:spPr>
          <a:xfrm>
            <a:off x="5999850" y="1730775"/>
            <a:ext cx="2567400" cy="271650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3286800" y="1730775"/>
            <a:ext cx="2567400" cy="271650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 txBox="1"/>
          <p:nvPr>
            <p:ph idx="1" type="body"/>
          </p:nvPr>
        </p:nvSpPr>
        <p:spPr>
          <a:xfrm>
            <a:off x="693150" y="1994900"/>
            <a:ext cx="2328600" cy="2188200"/>
          </a:xfrm>
          <a:prstGeom prst="rect">
            <a:avLst/>
          </a:prstGeom>
        </p:spPr>
        <p:txBody>
          <a:bodyPr anchorCtr="0" anchor="t" bIns="91425" lIns="91425" spcFirstLastPara="1" rIns="167400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3" name="Google Shape;233;p31"/>
          <p:cNvSpPr txBox="1"/>
          <p:nvPr>
            <p:ph idx="2" type="body"/>
          </p:nvPr>
        </p:nvSpPr>
        <p:spPr>
          <a:xfrm>
            <a:off x="3406200" y="1994925"/>
            <a:ext cx="23286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4" name="Google Shape;234;p31"/>
          <p:cNvSpPr txBox="1"/>
          <p:nvPr>
            <p:ph idx="3" type="body"/>
          </p:nvPr>
        </p:nvSpPr>
        <p:spPr>
          <a:xfrm>
            <a:off x="6124500" y="1994925"/>
            <a:ext cx="23286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57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sitive/negative slide">
  <p:cSld name="TITLE_AND_BODY_1_2_1_1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7" name="Google Shape;237;p32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2"/>
          <p:cNvSpPr txBox="1"/>
          <p:nvPr>
            <p:ph idx="1" type="body"/>
          </p:nvPr>
        </p:nvSpPr>
        <p:spPr>
          <a:xfrm>
            <a:off x="650850" y="1916463"/>
            <a:ext cx="3776700" cy="26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Inter"/>
              <a:buChar char="✓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2" type="body"/>
          </p:nvPr>
        </p:nvSpPr>
        <p:spPr>
          <a:xfrm>
            <a:off x="4845450" y="1916463"/>
            <a:ext cx="3732300" cy="26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✕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idx="3" type="subTitle"/>
          </p:nvPr>
        </p:nvSpPr>
        <p:spPr>
          <a:xfrm>
            <a:off x="650850" y="1367825"/>
            <a:ext cx="37767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241" name="Google Shape;241;p32"/>
          <p:cNvSpPr txBox="1"/>
          <p:nvPr>
            <p:ph idx="4" type="subTitle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 slide - v1">
  <p:cSld name="CUSTOM_16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/>
          <p:nvPr/>
        </p:nvSpPr>
        <p:spPr>
          <a:xfrm>
            <a:off x="581025" y="1857300"/>
            <a:ext cx="8011500" cy="20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4"/>
          <p:cNvSpPr txBox="1"/>
          <p:nvPr>
            <p:ph type="title"/>
          </p:nvPr>
        </p:nvSpPr>
        <p:spPr>
          <a:xfrm>
            <a:off x="581025" y="3114750"/>
            <a:ext cx="3224700" cy="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6" name="Google Shape;246;p34"/>
          <p:cNvSpPr/>
          <p:nvPr>
            <p:ph idx="2" type="pic"/>
          </p:nvPr>
        </p:nvSpPr>
        <p:spPr>
          <a:xfrm>
            <a:off x="0" y="0"/>
            <a:ext cx="9144000" cy="18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47" name="Google Shape;247;p34"/>
          <p:cNvSpPr txBox="1"/>
          <p:nvPr>
            <p:ph idx="1" type="body"/>
          </p:nvPr>
        </p:nvSpPr>
        <p:spPr>
          <a:xfrm>
            <a:off x="4362375" y="2838575"/>
            <a:ext cx="4230000" cy="428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248" name="Google Shape;248;p34"/>
          <p:cNvCxnSpPr/>
          <p:nvPr/>
        </p:nvCxnSpPr>
        <p:spPr>
          <a:xfrm>
            <a:off x="4076700" y="2390775"/>
            <a:ext cx="0" cy="2533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34"/>
          <p:cNvSpPr txBox="1"/>
          <p:nvPr>
            <p:ph idx="3" type="body"/>
          </p:nvPr>
        </p:nvSpPr>
        <p:spPr>
          <a:xfrm>
            <a:off x="4347675" y="3667225"/>
            <a:ext cx="4230000" cy="428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0" name="Google Shape;250;p34"/>
          <p:cNvSpPr txBox="1"/>
          <p:nvPr>
            <p:ph idx="4" type="body"/>
          </p:nvPr>
        </p:nvSpPr>
        <p:spPr>
          <a:xfrm>
            <a:off x="4347675" y="4495875"/>
            <a:ext cx="4230000" cy="428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1" name="Google Shape;251;p34"/>
          <p:cNvSpPr txBox="1"/>
          <p:nvPr/>
        </p:nvSpPr>
        <p:spPr>
          <a:xfrm>
            <a:off x="4347675" y="2438375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Number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52" name="Google Shape;252;p34"/>
          <p:cNvSpPr txBox="1"/>
          <p:nvPr/>
        </p:nvSpPr>
        <p:spPr>
          <a:xfrm>
            <a:off x="4347675" y="3286200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Email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53" name="Google Shape;253;p34"/>
          <p:cNvSpPr txBox="1"/>
          <p:nvPr/>
        </p:nvSpPr>
        <p:spPr>
          <a:xfrm>
            <a:off x="4347675" y="4114875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Site Link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59">
          <p15:clr>
            <a:srgbClr val="E46962"/>
          </p15:clr>
        </p15:guide>
        <p15:guide id="2" orient="horz" pos="2181">
          <p15:clr>
            <a:srgbClr val="E46962"/>
          </p15:clr>
        </p15:guide>
        <p15:guide id="3" orient="horz" pos="2703">
          <p15:clr>
            <a:srgbClr val="E46962"/>
          </p15:clr>
        </p15:guide>
        <p15:guide id="4" pos="2739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slide - v1">
  <p:cSld name="CUSTOM_19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/>
          <p:nvPr/>
        </p:nvSpPr>
        <p:spPr>
          <a:xfrm>
            <a:off x="6896100" y="-28575"/>
            <a:ext cx="2247900" cy="517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6" name="Google Shape;256;p35"/>
          <p:cNvSpPr/>
          <p:nvPr/>
        </p:nvSpPr>
        <p:spPr>
          <a:xfrm>
            <a:off x="1652100" y="1809750"/>
            <a:ext cx="6105600" cy="2209800"/>
          </a:xfrm>
          <a:prstGeom prst="round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5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8" name="Google Shape;258;p35"/>
          <p:cNvSpPr/>
          <p:nvPr>
            <p:ph idx="2" type="pic"/>
          </p:nvPr>
        </p:nvSpPr>
        <p:spPr>
          <a:xfrm>
            <a:off x="566250" y="1781175"/>
            <a:ext cx="2238300" cy="2238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9" name="Google Shape;259;p35"/>
          <p:cNvSpPr txBox="1"/>
          <p:nvPr>
            <p:ph idx="1" type="body"/>
          </p:nvPr>
        </p:nvSpPr>
        <p:spPr>
          <a:xfrm>
            <a:off x="3201650" y="2350798"/>
            <a:ext cx="3857400" cy="321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0" name="Google Shape;260;p35"/>
          <p:cNvSpPr txBox="1"/>
          <p:nvPr>
            <p:ph idx="3" type="subTitle"/>
          </p:nvPr>
        </p:nvSpPr>
        <p:spPr>
          <a:xfrm>
            <a:off x="3201650" y="2029802"/>
            <a:ext cx="3857400" cy="321000"/>
          </a:xfrm>
          <a:prstGeom prst="rect">
            <a:avLst/>
          </a:prstGeom>
        </p:spPr>
        <p:txBody>
          <a:bodyPr anchorCtr="0" anchor="ctr" bIns="91425" lIns="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5"/>
          <p:cNvSpPr txBox="1"/>
          <p:nvPr>
            <p:ph idx="4" type="body"/>
          </p:nvPr>
        </p:nvSpPr>
        <p:spPr>
          <a:xfrm>
            <a:off x="3201650" y="2671800"/>
            <a:ext cx="3857400" cy="1275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164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 slide - v2">
  <p:cSld name="CUSTOM_23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64" name="Google Shape;264;p36"/>
          <p:cNvSpPr/>
          <p:nvPr/>
        </p:nvSpPr>
        <p:spPr>
          <a:xfrm>
            <a:off x="0" y="2609850"/>
            <a:ext cx="9144000" cy="253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5" name="Google Shape;265;p36"/>
          <p:cNvSpPr/>
          <p:nvPr/>
        </p:nvSpPr>
        <p:spPr>
          <a:xfrm>
            <a:off x="1114350" y="1552500"/>
            <a:ext cx="6915300" cy="215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6"/>
          <p:cNvSpPr txBox="1"/>
          <p:nvPr/>
        </p:nvSpPr>
        <p:spPr>
          <a:xfrm>
            <a:off x="1347300" y="1552500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67" name="Google Shape;267;p36"/>
          <p:cNvSpPr txBox="1"/>
          <p:nvPr/>
        </p:nvSpPr>
        <p:spPr>
          <a:xfrm flipH="1" rot="10800000">
            <a:off x="7376625" y="3113925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68" name="Google Shape;268;p36"/>
          <p:cNvSpPr txBox="1"/>
          <p:nvPr>
            <p:ph idx="1" type="body"/>
          </p:nvPr>
        </p:nvSpPr>
        <p:spPr>
          <a:xfrm>
            <a:off x="2044800" y="1882800"/>
            <a:ext cx="5186100" cy="1408500"/>
          </a:xfrm>
          <a:prstGeom prst="rect">
            <a:avLst/>
          </a:prstGeom>
        </p:spPr>
        <p:txBody>
          <a:bodyPr anchorCtr="0" anchor="ctr" bIns="180000" lIns="180000" spcFirstLastPara="1" rIns="180000" wrap="square" tIns="18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Introduction_Slide_1">
  <p:cSld name="TITLE_2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5" name="Google Shape;27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38"/>
          <p:cNvSpPr txBox="1"/>
          <p:nvPr>
            <p:ph idx="1" type="body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">
  <p:cSld name="TITLE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9"/>
          <p:cNvSpPr/>
          <p:nvPr>
            <p:ph idx="2" type="pic"/>
          </p:nvPr>
        </p:nvSpPr>
        <p:spPr>
          <a:xfrm>
            <a:off x="5711758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80" name="Google Shape;280;p39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81" name="Google Shape;281;p39"/>
          <p:cNvSpPr txBox="1"/>
          <p:nvPr>
            <p:ph idx="1" type="subTitle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984">
          <p15:clr>
            <a:srgbClr val="E46962"/>
          </p15:clr>
        </p15:guide>
        <p15:guide id="7" orient="horz" pos="1080">
          <p15:clr>
            <a:srgbClr val="E46962"/>
          </p15:clr>
        </p15:guide>
        <p15:guide id="8" orient="horz" pos="410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40"/>
          <p:cNvSpPr/>
          <p:nvPr>
            <p:ph idx="2" type="pic"/>
          </p:nvPr>
        </p:nvSpPr>
        <p:spPr>
          <a:xfrm>
            <a:off x="0" y="10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85" name="Google Shape;285;p40"/>
          <p:cNvSpPr txBox="1"/>
          <p:nvPr>
            <p:ph idx="1" type="subTitle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40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1">
  <p:cSld name="TITLE_1_1_2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41"/>
          <p:cNvSpPr/>
          <p:nvPr>
            <p:ph idx="2" type="pic"/>
          </p:nvPr>
        </p:nvSpPr>
        <p:spPr>
          <a:xfrm>
            <a:off x="0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90" name="Google Shape;290;p41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91" name="Google Shape;291;p41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292" name="Google Shape;292;p41"/>
          <p:cNvSpPr txBox="1"/>
          <p:nvPr>
            <p:ph idx="1" type="subTitle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93" name="Google Shape;293;p41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294" name="Google Shape;294;p41"/>
          <p:cNvSpPr txBox="1"/>
          <p:nvPr>
            <p:ph idx="3" type="subTitle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2">
  <p:cSld name="TITLE_1_1_2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42"/>
          <p:cNvSpPr/>
          <p:nvPr>
            <p:ph idx="2" type="pic"/>
          </p:nvPr>
        </p:nvSpPr>
        <p:spPr>
          <a:xfrm>
            <a:off x="5711663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298" name="Google Shape;298;p42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99" name="Google Shape;299;p42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300" name="Google Shape;300;p42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01" name="Google Shape;301;p42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302" name="Google Shape;302;p42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2">
  <p:cSld name="TITLE_1_1_2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43"/>
          <p:cNvSpPr/>
          <p:nvPr>
            <p:ph idx="2" type="pic"/>
          </p:nvPr>
        </p:nvSpPr>
        <p:spPr>
          <a:xfrm>
            <a:off x="5711663" y="10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306" name="Google Shape;306;p43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07" name="Google Shape;307;p43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308" name="Google Shape;308;p43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09" name="Google Shape;309;p43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310" name="Google Shape;310;p43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11" name="Google Shape;311;p43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312" name="Google Shape;312;p43"/>
          <p:cNvSpPr txBox="1"/>
          <p:nvPr>
            <p:ph idx="4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3">
  <p:cSld name="TITLE_1_1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44"/>
          <p:cNvSpPr txBox="1"/>
          <p:nvPr>
            <p:ph idx="1" type="subTitle"/>
          </p:nvPr>
        </p:nvSpPr>
        <p:spPr>
          <a:xfrm>
            <a:off x="383075" y="1798300"/>
            <a:ext cx="246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44"/>
          <p:cNvSpPr txBox="1"/>
          <p:nvPr>
            <p:ph idx="2" type="subTitle"/>
          </p:nvPr>
        </p:nvSpPr>
        <p:spPr>
          <a:xfrm>
            <a:off x="3284763" y="17983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44"/>
          <p:cNvSpPr txBox="1"/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18" name="Google Shape;318;p44"/>
          <p:cNvSpPr txBox="1"/>
          <p:nvPr>
            <p:ph idx="3" type="subTitle"/>
          </p:nvPr>
        </p:nvSpPr>
        <p:spPr>
          <a:xfrm>
            <a:off x="6186450" y="17983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_no_image">
  <p:cSld name="TITLE_1_1_1_2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45"/>
          <p:cNvSpPr txBox="1"/>
          <p:nvPr>
            <p:ph idx="1" type="subTitle"/>
          </p:nvPr>
        </p:nvSpPr>
        <p:spPr>
          <a:xfrm>
            <a:off x="383075" y="1631475"/>
            <a:ext cx="77535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45"/>
          <p:cNvSpPr txBox="1"/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Outro_1">
  <p:cSld name="TITLE_1_1_1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46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1">
  <p:cSld name="Default Slide_1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8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330" name="Google Shape;330;p48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48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48"/>
          <p:cNvSpPr/>
          <p:nvPr/>
        </p:nvSpPr>
        <p:spPr>
          <a:xfrm>
            <a:off x="4097288" y="1312051"/>
            <a:ext cx="2066887" cy="2072038"/>
          </a:xfrm>
          <a:custGeom>
            <a:rect b="b" l="l" r="r" t="t"/>
            <a:pathLst>
              <a:path extrusionOk="0" h="1016" w="958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33" name="Google Shape;333;p48"/>
          <p:cNvSpPr/>
          <p:nvPr/>
        </p:nvSpPr>
        <p:spPr>
          <a:xfrm>
            <a:off x="2979825" y="1320666"/>
            <a:ext cx="2197264" cy="1922987"/>
          </a:xfrm>
          <a:custGeom>
            <a:rect b="b" l="l" r="r" t="t"/>
            <a:pathLst>
              <a:path extrusionOk="0" h="943" w="1018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34" name="Google Shape;334;p48"/>
          <p:cNvSpPr/>
          <p:nvPr/>
        </p:nvSpPr>
        <p:spPr>
          <a:xfrm>
            <a:off x="3522899" y="2126219"/>
            <a:ext cx="2201823" cy="2066006"/>
          </a:xfrm>
          <a:custGeom>
            <a:rect b="b" l="l" r="r" t="t"/>
            <a:pathLst>
              <a:path extrusionOk="0" h="1013" w="102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35" name="Google Shape;335;p48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48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48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1">
  <p:cSld name="CUSTOM_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9"/>
          <p:cNvSpPr/>
          <p:nvPr/>
        </p:nvSpPr>
        <p:spPr>
          <a:xfrm>
            <a:off x="3036788" y="1364028"/>
            <a:ext cx="1519962" cy="1966570"/>
          </a:xfrm>
          <a:custGeom>
            <a:rect b="b" l="l" r="r" t="t"/>
            <a:pathLst>
              <a:path extrusionOk="0" h="6447770" w="4983482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49"/>
          <p:cNvSpPr/>
          <p:nvPr/>
        </p:nvSpPr>
        <p:spPr>
          <a:xfrm>
            <a:off x="4138040" y="1363675"/>
            <a:ext cx="1966570" cy="1519962"/>
          </a:xfrm>
          <a:custGeom>
            <a:rect b="b" l="l" r="r" t="t"/>
            <a:pathLst>
              <a:path extrusionOk="0" h="4983482" w="6447769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9"/>
          <p:cNvSpPr/>
          <p:nvPr/>
        </p:nvSpPr>
        <p:spPr>
          <a:xfrm>
            <a:off x="3037141" y="2911624"/>
            <a:ext cx="1966570" cy="1519962"/>
          </a:xfrm>
          <a:custGeom>
            <a:rect b="b" l="l" r="r" t="t"/>
            <a:pathLst>
              <a:path extrusionOk="0" h="4983481" w="6447771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9"/>
          <p:cNvSpPr/>
          <p:nvPr/>
        </p:nvSpPr>
        <p:spPr>
          <a:xfrm>
            <a:off x="4585148" y="2464634"/>
            <a:ext cx="1519961" cy="1966570"/>
          </a:xfrm>
          <a:custGeom>
            <a:rect b="b" l="l" r="r" t="t"/>
            <a:pathLst>
              <a:path extrusionOk="0" h="6447772" w="498348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9"/>
          <p:cNvSpPr txBox="1"/>
          <p:nvPr>
            <p:ph idx="1" type="subTitle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49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p49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49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49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49"/>
          <p:cNvSpPr txBox="1"/>
          <p:nvPr>
            <p:ph idx="2" type="subTitle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49"/>
          <p:cNvSpPr txBox="1"/>
          <p:nvPr>
            <p:ph idx="3" type="subTitle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49"/>
          <p:cNvSpPr txBox="1"/>
          <p:nvPr>
            <p:ph idx="4" type="subTitle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49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2">
  <p:cSld name="CUSTOM_2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/>
          <p:nvPr/>
        </p:nvSpPr>
        <p:spPr>
          <a:xfrm>
            <a:off x="3734770" y="1278900"/>
            <a:ext cx="1658390" cy="1638576"/>
          </a:xfrm>
          <a:custGeom>
            <a:rect b="b" l="l" r="r" t="t"/>
            <a:pathLst>
              <a:path extrusionOk="0" h="20851" w="21429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54" name="Google Shape;354;p50"/>
          <p:cNvSpPr txBox="1"/>
          <p:nvPr>
            <p:ph idx="1" type="subTitle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50"/>
          <p:cNvSpPr/>
          <p:nvPr/>
        </p:nvSpPr>
        <p:spPr>
          <a:xfrm>
            <a:off x="2902137" y="2119803"/>
            <a:ext cx="1623326" cy="1665656"/>
          </a:xfrm>
          <a:custGeom>
            <a:rect b="b" l="l" r="r" t="t"/>
            <a:pathLst>
              <a:path extrusionOk="0" h="20867" w="21501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56" name="Google Shape;356;p50"/>
          <p:cNvSpPr/>
          <p:nvPr/>
        </p:nvSpPr>
        <p:spPr>
          <a:xfrm>
            <a:off x="4601972" y="2120103"/>
            <a:ext cx="1639864" cy="1665623"/>
          </a:xfrm>
          <a:custGeom>
            <a:rect b="b" l="l" r="r" t="t"/>
            <a:pathLst>
              <a:path extrusionOk="0" h="21208" w="21467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57" name="Google Shape;357;p50"/>
          <p:cNvSpPr/>
          <p:nvPr/>
        </p:nvSpPr>
        <p:spPr>
          <a:xfrm>
            <a:off x="3733047" y="2990677"/>
            <a:ext cx="1662404" cy="1639761"/>
          </a:xfrm>
          <a:custGeom>
            <a:rect b="b" l="l" r="r" t="t"/>
            <a:pathLst>
              <a:path extrusionOk="0" h="21446" w="21501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58" name="Google Shape;358;p50"/>
          <p:cNvSpPr/>
          <p:nvPr/>
        </p:nvSpPr>
        <p:spPr>
          <a:xfrm>
            <a:off x="3736306" y="1917865"/>
            <a:ext cx="423758" cy="316332"/>
          </a:xfrm>
          <a:custGeom>
            <a:rect b="b" l="l" r="r" t="t"/>
            <a:pathLst>
              <a:path extrusionOk="0" h="21600" w="21579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59" name="Google Shape;359;p50"/>
          <p:cNvSpPr/>
          <p:nvPr/>
        </p:nvSpPr>
        <p:spPr>
          <a:xfrm>
            <a:off x="3532785" y="3357930"/>
            <a:ext cx="325512" cy="426509"/>
          </a:xfrm>
          <a:custGeom>
            <a:rect b="b" l="l" r="r" t="t"/>
            <a:pathLst>
              <a:path extrusionOk="0" h="21579" w="2160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0" name="Google Shape;360;p50"/>
          <p:cNvSpPr/>
          <p:nvPr/>
        </p:nvSpPr>
        <p:spPr>
          <a:xfrm>
            <a:off x="4965248" y="3654331"/>
            <a:ext cx="427165" cy="337446"/>
          </a:xfrm>
          <a:custGeom>
            <a:rect b="b" l="l" r="r" t="t"/>
            <a:pathLst>
              <a:path extrusionOk="0" h="21600" w="21574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1" name="Google Shape;361;p50"/>
          <p:cNvSpPr/>
          <p:nvPr/>
        </p:nvSpPr>
        <p:spPr>
          <a:xfrm>
            <a:off x="5263221" y="2119823"/>
            <a:ext cx="332640" cy="436981"/>
          </a:xfrm>
          <a:custGeom>
            <a:rect b="b" l="l" r="r" t="t"/>
            <a:pathLst>
              <a:path extrusionOk="0" h="21566" w="2160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2" name="Google Shape;362;p50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50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50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50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50"/>
          <p:cNvSpPr txBox="1"/>
          <p:nvPr>
            <p:ph idx="2" type="subTitle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50"/>
          <p:cNvSpPr txBox="1"/>
          <p:nvPr>
            <p:ph idx="3" type="subTitle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50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50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5_1">
  <p:cSld name="CUSTOM_2_1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1"/>
          <p:cNvSpPr txBox="1"/>
          <p:nvPr>
            <p:ph idx="1" type="subTitle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72" name="Google Shape;372;p51"/>
          <p:cNvSpPr txBox="1"/>
          <p:nvPr>
            <p:ph idx="2" type="subTitle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73" name="Google Shape;373;p51"/>
          <p:cNvSpPr txBox="1"/>
          <p:nvPr>
            <p:ph idx="3" type="subTitle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74" name="Google Shape;374;p51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75" name="Google Shape;375;p51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376" name="Google Shape;376;p51"/>
          <p:cNvGrpSpPr/>
          <p:nvPr/>
        </p:nvGrpSpPr>
        <p:grpSpPr>
          <a:xfrm>
            <a:off x="3095387" y="1241947"/>
            <a:ext cx="2953226" cy="2951755"/>
            <a:chOff x="3102287" y="1429998"/>
            <a:chExt cx="2953226" cy="2951755"/>
          </a:xfrm>
        </p:grpSpPr>
        <p:sp>
          <p:nvSpPr>
            <p:cNvPr id="377" name="Google Shape;377;p51"/>
            <p:cNvSpPr/>
            <p:nvPr/>
          </p:nvSpPr>
          <p:spPr>
            <a:xfrm>
              <a:off x="4016728" y="1429998"/>
              <a:ext cx="1634040" cy="1193736"/>
            </a:xfrm>
            <a:custGeom>
              <a:rect b="b" l="l" r="r" t="t"/>
              <a:pathLst>
                <a:path extrusionOk="0" h="21010" w="2160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78" name="Google Shape;378;p51"/>
            <p:cNvSpPr/>
            <p:nvPr/>
          </p:nvSpPr>
          <p:spPr>
            <a:xfrm>
              <a:off x="3102287" y="1570339"/>
              <a:ext cx="1038072" cy="1787832"/>
            </a:xfrm>
            <a:custGeom>
              <a:rect b="b" l="l" r="r" t="t"/>
              <a:pathLst>
                <a:path extrusionOk="0" h="21600" w="21156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79" name="Google Shape;379;p51"/>
            <p:cNvSpPr/>
            <p:nvPr/>
          </p:nvSpPr>
          <p:spPr>
            <a:xfrm>
              <a:off x="3115511" y="3097809"/>
              <a:ext cx="1752732" cy="1245780"/>
            </a:xfrm>
            <a:custGeom>
              <a:rect b="b" l="l" r="r" t="t"/>
              <a:pathLst>
                <a:path extrusionOk="0" h="21600" w="2160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80" name="Google Shape;380;p51"/>
            <p:cNvSpPr/>
            <p:nvPr/>
          </p:nvSpPr>
          <p:spPr>
            <a:xfrm>
              <a:off x="4311781" y="2799840"/>
              <a:ext cx="1526364" cy="1581913"/>
            </a:xfrm>
            <a:custGeom>
              <a:rect b="b" l="l" r="r" t="t"/>
              <a:pathLst>
                <a:path extrusionOk="0" h="21243" w="2160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81" name="Google Shape;381;p51"/>
            <p:cNvSpPr/>
            <p:nvPr/>
          </p:nvSpPr>
          <p:spPr>
            <a:xfrm>
              <a:off x="4676823" y="1946286"/>
              <a:ext cx="1378690" cy="1668222"/>
            </a:xfrm>
            <a:custGeom>
              <a:rect b="b" l="l" r="r" t="t"/>
              <a:pathLst>
                <a:path extrusionOk="0" h="21600" w="21337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82" name="Google Shape;382;p51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sz="1600"/>
            </a:p>
          </p:txBody>
        </p:sp>
        <p:sp>
          <p:nvSpPr>
            <p:cNvPr id="383" name="Google Shape;383;p51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 sz="1600"/>
            </a:p>
          </p:txBody>
        </p:sp>
        <p:sp>
          <p:nvSpPr>
            <p:cNvPr id="384" name="Google Shape;384;p51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sz="1600"/>
            </a:p>
          </p:txBody>
        </p:sp>
        <p:sp>
          <p:nvSpPr>
            <p:cNvPr id="385" name="Google Shape;385;p51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sz="1600"/>
            </a:p>
          </p:txBody>
        </p:sp>
        <p:sp>
          <p:nvSpPr>
            <p:cNvPr id="386" name="Google Shape;386;p51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 sz="1600"/>
            </a:p>
          </p:txBody>
        </p:sp>
      </p:grpSp>
      <p:sp>
        <p:nvSpPr>
          <p:cNvPr id="387" name="Google Shape;387;p51"/>
          <p:cNvSpPr txBox="1"/>
          <p:nvPr>
            <p:ph idx="5" type="subTitle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3">
  <p:cSld name="CUSTOM_3_1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2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390" name="Google Shape;390;p52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391" name="Google Shape;391;p52"/>
          <p:cNvSpPr txBox="1"/>
          <p:nvPr>
            <p:ph idx="1" type="subTitle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92" name="Google Shape;392;p52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393" name="Google Shape;393;p52"/>
          <p:cNvSpPr txBox="1"/>
          <p:nvPr>
            <p:ph idx="2" type="subTitle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94" name="Google Shape;394;p52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395" name="Google Shape;395;p52"/>
          <p:cNvSpPr txBox="1"/>
          <p:nvPr>
            <p:ph idx="3" type="subTitle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96" name="Google Shape;396;p52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397" name="Google Shape;397;p52"/>
          <p:cNvSpPr txBox="1"/>
          <p:nvPr>
            <p:ph idx="4" type="subTitle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pace Grotesk"/>
              <a:buNone/>
              <a:defRPr b="1" sz="2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566250" y="1377275"/>
            <a:ext cx="80115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Medium"/>
              <a:buChar char="●"/>
              <a:defRPr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57">
          <p15:clr>
            <a:srgbClr val="E46962"/>
          </p15:clr>
        </p15:guide>
        <p15:guide id="2" pos="5403">
          <p15:clr>
            <a:srgbClr val="E46962"/>
          </p15:clr>
        </p15:guide>
        <p15:guide id="3" orient="horz" pos="280">
          <p15:clr>
            <a:srgbClr val="E46962"/>
          </p15:clr>
        </p15:guide>
        <p15:guide id="4" orient="horz" pos="2878">
          <p15:clr>
            <a:srgbClr val="E46962"/>
          </p15:clr>
        </p15:guide>
        <p15:guide id="5" orient="horz" pos="868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pace Grotesk"/>
              <a:buNone/>
              <a:defRPr b="1" sz="2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71" name="Google Shape;271;p37"/>
          <p:cNvSpPr txBox="1"/>
          <p:nvPr>
            <p:ph idx="1" type="body"/>
          </p:nvPr>
        </p:nvSpPr>
        <p:spPr>
          <a:xfrm>
            <a:off x="566250" y="1377275"/>
            <a:ext cx="80115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Medium"/>
              <a:buChar char="●"/>
              <a:defRPr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72" name="Google Shape;272;p37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57">
          <p15:clr>
            <a:srgbClr val="E46962"/>
          </p15:clr>
        </p15:guide>
        <p15:guide id="2" pos="5403">
          <p15:clr>
            <a:srgbClr val="E46962"/>
          </p15:clr>
        </p15:guide>
        <p15:guide id="3" orient="horz" pos="280">
          <p15:clr>
            <a:srgbClr val="E46962"/>
          </p15:clr>
        </p15:guide>
        <p15:guide id="4" orient="horz" pos="2878">
          <p15:clr>
            <a:srgbClr val="E46962"/>
          </p15:clr>
        </p15:guide>
        <p15:guide id="5" orient="horz" pos="86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suapesquisa.com/energia/gas_xisto.htm" TargetMode="External"/><Relationship Id="rId4" Type="http://schemas.openxmlformats.org/officeDocument/2006/relationships/hyperlink" Target="https://www.sgb.gov.br/publique/SGB-Divulga/Canal-Escola/Gas-do-%22Xisto%22-2618.html#:~:text=O" TargetMode="External"/><Relationship Id="rId9" Type="http://schemas.openxmlformats.org/officeDocument/2006/relationships/hyperlink" Target="https://arte.folha.uol.com.br/mercado/2016/07/03/xisto/" TargetMode="External"/><Relationship Id="rId5" Type="http://schemas.openxmlformats.org/officeDocument/2006/relationships/hyperlink" Target="https://www.infoescola.com/energia/gas-de-xisto/#:~:text=Ou%C3%A7a" TargetMode="External"/><Relationship Id="rId6" Type="http://schemas.openxmlformats.org/officeDocument/2006/relationships/hyperlink" Target="https://economia.uol.com.br/noticias/afp/2023/07/09/argentina-inaugura-importante-gasoduto-para-gas-de-xisto-de-vaca-muerta.htm#:~:text=A" TargetMode="External"/><Relationship Id="rId7" Type="http://schemas.openxmlformats.org/officeDocument/2006/relationships/hyperlink" Target="http://www.publicadireito.com.br/artigos/?cod=e608961813ac47bc#:~:text=Assim%2C" TargetMode="External"/><Relationship Id="rId8" Type="http://schemas.openxmlformats.org/officeDocument/2006/relationships/hyperlink" Target="https://www.camara.leg.br/tv/422865-especialistas-afirmam-que-exploracao-de-gas-de-xisto-traz-riscos-para-o-meio-ambiente-e-a-saude-humana/#:~:text=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rona One"/>
                <a:ea typeface="Krona One"/>
                <a:cs typeface="Krona One"/>
                <a:sym typeface="Krona One"/>
              </a:rPr>
              <a:t>Impacto Ambiental da Energia Gás de Xisto</a:t>
            </a:r>
            <a:endParaRPr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03" name="Google Shape;403;p5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/>
          <p:nvPr>
            <p:ph type="title"/>
          </p:nvPr>
        </p:nvSpPr>
        <p:spPr>
          <a:xfrm>
            <a:off x="632175" y="4450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Como funciona a Geração</a:t>
            </a:r>
            <a:endParaRPr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63" name="Google Shape;463;p62"/>
          <p:cNvSpPr txBox="1"/>
          <p:nvPr>
            <p:ph idx="1" type="body"/>
          </p:nvPr>
        </p:nvSpPr>
        <p:spPr>
          <a:xfrm>
            <a:off x="632175" y="1585075"/>
            <a:ext cx="6225900" cy="265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7022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35"/>
              <a:buFont typeface="Roboto Medium"/>
              <a:buChar char="●"/>
            </a:pPr>
            <a:r>
              <a:rPr lang="en" sz="1235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Comprimir ar: O ar é sugado por uma extremidade da turbina. A seção do compressor comprime as moléculas de ar juntas, aumentando sua pressão e temperatura.</a:t>
            </a:r>
            <a:endParaRPr sz="1235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35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07022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35"/>
              <a:buFont typeface="Roboto Medium"/>
              <a:buChar char="●"/>
            </a:pPr>
            <a:r>
              <a:rPr lang="en" sz="1235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Adicionar combustível: O combustível, geralmente gás natural, óleo ou carvão em pó, é injetado na câmara de combustão. A quantidade de combustível é cuidadosamente controlada para manter a relação ar-combustível desejada para uma combustão eficiente.</a:t>
            </a:r>
            <a:endParaRPr sz="1235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35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07022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35"/>
              <a:buFont typeface="Roboto Medium"/>
              <a:buChar char="●"/>
            </a:pPr>
            <a:r>
              <a:rPr lang="en" sz="1235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Queimar combustível: O ar comprimido e o combustível se misturam para criar uma mistura combustível. O combustível é queimado na câmara de combustão a temperaturas muito altas.</a:t>
            </a:r>
            <a:endParaRPr sz="1235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3"/>
          <p:cNvSpPr txBox="1"/>
          <p:nvPr>
            <p:ph type="title"/>
          </p:nvPr>
        </p:nvSpPr>
        <p:spPr>
          <a:xfrm>
            <a:off x="632175" y="4450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Como funciona a Geração</a:t>
            </a:r>
            <a:endParaRPr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69" name="Google Shape;469;p63"/>
          <p:cNvSpPr txBox="1"/>
          <p:nvPr>
            <p:ph idx="1" type="body"/>
          </p:nvPr>
        </p:nvSpPr>
        <p:spPr>
          <a:xfrm>
            <a:off x="632175" y="1585075"/>
            <a:ext cx="6225900" cy="265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9722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35"/>
              <a:buFont typeface="Roboto Medium"/>
              <a:buChar char="●"/>
            </a:pPr>
            <a:r>
              <a:rPr lang="en" sz="1435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Girar a turbina O gás de combustão quente se expande através da turbina, girando suas lâminas rotativas.</a:t>
            </a:r>
            <a:endParaRPr sz="1435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35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9722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35"/>
              <a:buFont typeface="Roboto Medium"/>
              <a:buChar char="●"/>
            </a:pPr>
            <a:r>
              <a:rPr lang="en" sz="1435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Acionar o compressor: As lâminas rotativas acionam o compressor para sugar mais ar pressurizado para a seção de combustão.</a:t>
            </a:r>
            <a:endParaRPr sz="1435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35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9722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35"/>
              <a:buFont typeface="Roboto Medium"/>
              <a:buChar char="●"/>
            </a:pPr>
            <a:r>
              <a:rPr lang="en" sz="1435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Girar o gerador: As lâminas rotativas giram um gerador para produzir eletricidade.</a:t>
            </a:r>
            <a:endParaRPr sz="1435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4"/>
          <p:cNvSpPr txBox="1"/>
          <p:nvPr>
            <p:ph type="title"/>
          </p:nvPr>
        </p:nvSpPr>
        <p:spPr>
          <a:xfrm>
            <a:off x="615000" y="4450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Como funciona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5" name="Google Shape;475;p64"/>
          <p:cNvSpPr txBox="1"/>
          <p:nvPr>
            <p:ph idx="1" type="body"/>
          </p:nvPr>
        </p:nvSpPr>
        <p:spPr>
          <a:xfrm>
            <a:off x="632175" y="1585075"/>
            <a:ext cx="5520900" cy="26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50" y="1377276"/>
            <a:ext cx="7777199" cy="3397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5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Produtos químicos usados no fraturamento hidráulico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82" name="Google Shape;482;p65"/>
          <p:cNvSpPr txBox="1"/>
          <p:nvPr>
            <p:ph idx="1" type="body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"/>
                <a:ea typeface="Roboto"/>
                <a:cs typeface="Roboto"/>
                <a:sym typeface="Roboto"/>
              </a:rPr>
              <a:t>Ácidos</a:t>
            </a: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: O ácido clorídrico e o ácido acético são usados nos estágios iniciais do fraturamento hidráulico. Eles são responsáveis por limpar os poços e iniciar rachaduras nas rochas.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3" name="Google Shape;483;p65"/>
          <p:cNvSpPr txBox="1"/>
          <p:nvPr>
            <p:ph idx="2" type="body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Cloreto de Sódio (Sal): O sal é usado para retardar a pausa das cadeias poliméricas no gel usado durante a fratura. Isso ajuda a manter a suspensão do gel em uma ampla faixa de temperatura.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4" name="Google Shape;484;p65"/>
          <p:cNvSpPr txBox="1"/>
          <p:nvPr>
            <p:ph idx="3" type="body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233E30"/>
                </a:solidFill>
                <a:latin typeface="Roboto"/>
                <a:ea typeface="Roboto"/>
                <a:cs typeface="Roboto"/>
                <a:sym typeface="Roboto"/>
              </a:rPr>
              <a:t>Argila organofílica</a:t>
            </a: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: A argila organofílica é um produto químico chave no fraturamento hidráulico. É usado para suspender eficazmente materiais de pesagem e outros sólidos. Ele elimina a necessidade de ativadores químicos, é fácil de dispersar e tem um alto rendimento.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latin typeface="Krona One"/>
                <a:ea typeface="Krona One"/>
                <a:cs typeface="Krona One"/>
                <a:sym typeface="Krona One"/>
              </a:rPr>
              <a:t>Vantagens &amp; Desvantagens</a:t>
            </a:r>
            <a:endParaRPr sz="4600"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7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Vantagens da energia de Gás de Xisto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95" name="Google Shape;495;p67"/>
          <p:cNvSpPr txBox="1"/>
          <p:nvPr>
            <p:ph idx="1" type="body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Ajuda a reduzir a emissão de gases de efeito estufa, pois produz menos poluição quando queimado em comparação com outros combustíveis fósseis. Isto é importante para combater as alterações climáticas e proteger o ambiente.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6" name="Google Shape;496;p67"/>
          <p:cNvSpPr txBox="1"/>
          <p:nvPr>
            <p:ph idx="2" type="body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Pode gerar eletricidade de alta qualidade para residências e indústrias. É uma fonte de energia confiável e eficiente que pode atender às demandas da sociedade moderna.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7" name="Google Shape;497;p67"/>
          <p:cNvSpPr txBox="1"/>
          <p:nvPr>
            <p:ph idx="3" type="body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O seu uso como fonte de energia pode diversificar a matriz energética e reduzir a dependência de outras fontes sujas ou escassas. Isso promove a segurança energética e a sustentabilidade para o futuro.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8"/>
          <p:cNvSpPr txBox="1"/>
          <p:nvPr>
            <p:ph idx="2" type="subTitle"/>
          </p:nvPr>
        </p:nvSpPr>
        <p:spPr>
          <a:xfrm>
            <a:off x="5487500" y="1872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Os processos de extração podem causar terremotos e deslizamentos de terra. O processo cria fraturas nas rochas subterrâneas, levando à instabilidade nas formações geológicas circundantes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3" name="Google Shape;503;p68"/>
          <p:cNvSpPr txBox="1"/>
          <p:nvPr>
            <p:ph idx="3" type="subTitle"/>
          </p:nvPr>
        </p:nvSpPr>
        <p:spPr>
          <a:xfrm>
            <a:off x="1106375" y="35568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O gás de xisto não é renovável e é um recurso finito. Uma vez extraído, ele não se regenera, tornando importante considerar sua sustentabilidade a longo prazo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4" name="Google Shape;504;p68"/>
          <p:cNvSpPr txBox="1"/>
          <p:nvPr>
            <p:ph idx="1" type="subTitle"/>
          </p:nvPr>
        </p:nvSpPr>
        <p:spPr>
          <a:xfrm>
            <a:off x="1106375" y="1920750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Os processos de extração podem contaminar águas subterrâneas e superficiais. Isso ocorre devido ao uso de produtos químicos tóxicos e água de alta pressão durante o processo de extração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5" name="Google Shape;505;p68"/>
          <p:cNvSpPr txBox="1"/>
          <p:nvPr>
            <p:ph idx="4" type="subTitle"/>
          </p:nvPr>
        </p:nvSpPr>
        <p:spPr>
          <a:xfrm>
            <a:off x="5487500" y="35568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O processo de extração de gás de xisto requer altos investimentos iniciais e tecnologia avançada. É um processo complexo e caro que envolve equipamentos e técnicas especializadas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6" name="Google Shape;506;p68"/>
          <p:cNvSpPr txBox="1"/>
          <p:nvPr>
            <p:ph type="title"/>
          </p:nvPr>
        </p:nvSpPr>
        <p:spPr>
          <a:xfrm>
            <a:off x="566250" y="692575"/>
            <a:ext cx="6653700" cy="5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Desvantagens</a:t>
            </a:r>
            <a:endParaRPr sz="2600"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07" name="Google Shape;507;p68"/>
          <p:cNvSpPr txBox="1"/>
          <p:nvPr>
            <p:ph idx="2" type="subTitle"/>
          </p:nvPr>
        </p:nvSpPr>
        <p:spPr>
          <a:xfrm>
            <a:off x="1106375" y="1486350"/>
            <a:ext cx="24450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rgbClr val="6A6846"/>
                </a:solidFill>
                <a:latin typeface="Fira Sans"/>
                <a:ea typeface="Fira Sans"/>
                <a:cs typeface="Fira Sans"/>
                <a:sym typeface="Fira Sans"/>
              </a:rPr>
              <a:t>Contaminação da Água</a:t>
            </a:r>
            <a:endParaRPr b="1" sz="1200">
              <a:solidFill>
                <a:srgbClr val="6A684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08" name="Google Shape;508;p68"/>
          <p:cNvSpPr txBox="1"/>
          <p:nvPr>
            <p:ph idx="3" type="subTitle"/>
          </p:nvPr>
        </p:nvSpPr>
        <p:spPr>
          <a:xfrm>
            <a:off x="5487500" y="1486350"/>
            <a:ext cx="24114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rgbClr val="6A6846"/>
                </a:solidFill>
                <a:latin typeface="Fira Sans"/>
                <a:ea typeface="Fira Sans"/>
                <a:cs typeface="Fira Sans"/>
                <a:sym typeface="Fira Sans"/>
              </a:rPr>
              <a:t>Instabilidade Geológica</a:t>
            </a:r>
            <a:endParaRPr b="1" sz="1200">
              <a:solidFill>
                <a:srgbClr val="6A684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09" name="Google Shape;509;p68"/>
          <p:cNvSpPr txBox="1"/>
          <p:nvPr>
            <p:ph idx="2" type="subTitle"/>
          </p:nvPr>
        </p:nvSpPr>
        <p:spPr>
          <a:xfrm>
            <a:off x="1106375" y="3222750"/>
            <a:ext cx="26823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rgbClr val="6A6846"/>
                </a:solidFill>
                <a:latin typeface="Fira Sans"/>
                <a:ea typeface="Fira Sans"/>
                <a:cs typeface="Fira Sans"/>
                <a:sym typeface="Fira Sans"/>
              </a:rPr>
              <a:t>Recurso Finito</a:t>
            </a:r>
            <a:endParaRPr b="1" sz="1200">
              <a:solidFill>
                <a:srgbClr val="6A684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0" name="Google Shape;510;p68"/>
          <p:cNvSpPr txBox="1"/>
          <p:nvPr>
            <p:ph idx="3" type="subTitle"/>
          </p:nvPr>
        </p:nvSpPr>
        <p:spPr>
          <a:xfrm>
            <a:off x="5487500" y="3222750"/>
            <a:ext cx="23274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rgbClr val="6A6846"/>
                </a:solidFill>
                <a:latin typeface="Fira Sans"/>
                <a:ea typeface="Fira Sans"/>
                <a:cs typeface="Fira Sans"/>
                <a:sym typeface="Fira Sans"/>
              </a:rPr>
              <a:t>Extração complexa e cara</a:t>
            </a:r>
            <a:endParaRPr b="1" sz="1200">
              <a:solidFill>
                <a:srgbClr val="6A684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9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Impactos socioambientais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16" name="Google Shape;516;p69"/>
          <p:cNvSpPr txBox="1"/>
          <p:nvPr>
            <p:ph idx="1" type="body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Uma das desvantagens da construção de usinas é o potencial conflito com as comunidades locais. O processo de construção de usinas pode levar ao deslocamento de comunidades, pois a construção pode exigir a remoção de residências e infraestrutura.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7" name="Google Shape;517;p69"/>
          <p:cNvSpPr txBox="1"/>
          <p:nvPr>
            <p:ph idx="2" type="body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Da mesma forma, a exploração de gás de xisto também pode levar a conflitos com as comunidades. Algumas comunidades se opõem aos impactos ambientais e sociais associados à exploração de gás de xisto, que viram na mídia ou experimentaram em primeira mão.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8" name="Google Shape;518;p69"/>
          <p:cNvSpPr txBox="1"/>
          <p:nvPr>
            <p:ph idx="3" type="body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Outra preocupação são os potenciais riscos à saúde pública. Há preocupações com a contaminação da água e do ar resultante das operações de usinas de energia e da exploração de gás de xisto, que pode ter efeitos negativos sobre a saúde das comunidades próximas.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rona One"/>
                <a:ea typeface="Krona One"/>
                <a:cs typeface="Krona One"/>
                <a:sym typeface="Krona One"/>
              </a:rPr>
              <a:t>Gás Xisto no mundo</a:t>
            </a:r>
            <a:endParaRPr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1"/>
          <p:cNvSpPr txBox="1"/>
          <p:nvPr>
            <p:ph idx="1" type="subTitle"/>
          </p:nvPr>
        </p:nvSpPr>
        <p:spPr>
          <a:xfrm>
            <a:off x="5666025" y="961175"/>
            <a:ext cx="23184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Estados Unidos lideram produção global de gás de xisto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9" name="Google Shape;529;p71"/>
          <p:cNvSpPr txBox="1"/>
          <p:nvPr>
            <p:ph idx="2" type="subTitle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China, Argentina e Canadá também têm produção significativa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0" name="Google Shape;530;p71"/>
          <p:cNvSpPr txBox="1"/>
          <p:nvPr>
            <p:ph idx="3" type="subTitle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China detém as maiores reservas de gás de xisto do mundo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1" name="Google Shape;531;p71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Estados Unidos, Argentina e México também têm reservas consideráveis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2" name="Google Shape;532;p71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Reservas &amp; Produção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33" name="Google Shape;533;p71"/>
          <p:cNvSpPr txBox="1"/>
          <p:nvPr>
            <p:ph idx="5" type="subTitle"/>
          </p:nvPr>
        </p:nvSpPr>
        <p:spPr>
          <a:xfrm>
            <a:off x="5520600" y="389032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A exploração de gás de xisto está em andamento na Polônia, Austrália, África do Sul e Ucrânia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rona One"/>
                <a:ea typeface="Krona One"/>
                <a:cs typeface="Krona One"/>
                <a:sym typeface="Krona One"/>
              </a:rPr>
              <a:t>Introdução</a:t>
            </a:r>
            <a:endParaRPr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7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202" r="27202" t="0"/>
          <a:stretch/>
        </p:blipFill>
        <p:spPr>
          <a:xfrm>
            <a:off x="4890925" y="0"/>
            <a:ext cx="4253050" cy="5143500"/>
          </a:xfrm>
          <a:prstGeom prst="rect">
            <a:avLst/>
          </a:prstGeom>
        </p:spPr>
      </p:pic>
      <p:sp>
        <p:nvSpPr>
          <p:cNvPr id="539" name="Google Shape;539;p72"/>
          <p:cNvSpPr txBox="1"/>
          <p:nvPr>
            <p:ph type="title"/>
          </p:nvPr>
        </p:nvSpPr>
        <p:spPr>
          <a:xfrm>
            <a:off x="566250" y="445025"/>
            <a:ext cx="44109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Impactos Geopolíticos</a:t>
            </a:r>
            <a:endParaRPr/>
          </a:p>
        </p:txBody>
      </p:sp>
      <p:sp>
        <p:nvSpPr>
          <p:cNvPr id="540" name="Google Shape;540;p72"/>
          <p:cNvSpPr txBox="1"/>
          <p:nvPr>
            <p:ph idx="1" type="body"/>
          </p:nvPr>
        </p:nvSpPr>
        <p:spPr>
          <a:xfrm>
            <a:off x="566250" y="137727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O aumento da oferta de gás de xisto também pode afetar os preços globais da energia, incluindo petróleo e gás natural liquefeito (GNL). Isso pode ter consequências de longo alcance para países que dependem fortemente de exportações ou importações de energia, levando a mudanças na dinâmica geopolítica.</a:t>
            </a:r>
            <a:endParaRPr sz="1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3"/>
          <p:cNvSpPr txBox="1"/>
          <p:nvPr>
            <p:ph idx="1" type="body"/>
          </p:nvPr>
        </p:nvSpPr>
        <p:spPr>
          <a:xfrm>
            <a:off x="4651550" y="13827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O gás de xisto é uma importante fonte de energia que ajuda a diversificar as matrizes energéticas e reduzir a dependência de importações. Isso significa que os países podem confiar mais em seus próprios recursos, o que pode ter implicações geopolíticas significativas.</a:t>
            </a:r>
            <a:endParaRPr sz="1500"/>
          </a:p>
        </p:txBody>
      </p:sp>
      <p:pic>
        <p:nvPicPr>
          <p:cNvPr id="546" name="Google Shape;546;p7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040" r="27035" t="0"/>
          <a:stretch/>
        </p:blipFill>
        <p:spPr>
          <a:xfrm>
            <a:off x="0" y="0"/>
            <a:ext cx="4166702" cy="5143500"/>
          </a:xfrm>
          <a:prstGeom prst="rect">
            <a:avLst/>
          </a:prstGeom>
        </p:spPr>
      </p:pic>
      <p:sp>
        <p:nvSpPr>
          <p:cNvPr id="547" name="Google Shape;547;p73"/>
          <p:cNvSpPr txBox="1"/>
          <p:nvPr>
            <p:ph type="title"/>
          </p:nvPr>
        </p:nvSpPr>
        <p:spPr>
          <a:xfrm>
            <a:off x="4651550" y="445025"/>
            <a:ext cx="40935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Impactos Geopolíticos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7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8989" r="18995" t="0"/>
          <a:stretch/>
        </p:blipFill>
        <p:spPr>
          <a:xfrm>
            <a:off x="4890925" y="0"/>
            <a:ext cx="4253100" cy="5143500"/>
          </a:xfrm>
          <a:prstGeom prst="rect">
            <a:avLst/>
          </a:prstGeom>
        </p:spPr>
      </p:pic>
      <p:sp>
        <p:nvSpPr>
          <p:cNvPr id="553" name="Google Shape;553;p74"/>
          <p:cNvSpPr txBox="1"/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Impactos Geopolíticos</a:t>
            </a:r>
            <a:endParaRPr/>
          </a:p>
        </p:txBody>
      </p:sp>
      <p:sp>
        <p:nvSpPr>
          <p:cNvPr id="554" name="Google Shape;554;p74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A presença de reservas significativas de gás de xisto em regiões como o Médio Oriente e a Europa Oriental pode dar origem a tensões geopolíticas. Países com essas reservas podem obter vantagens estratégicas, enquanto outros podem se sentir ameaçados ou procurar garantir seus próprios recursos energéticos.</a:t>
            </a:r>
            <a:endParaRPr sz="14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7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35" r="16635" t="0"/>
          <a:stretch/>
        </p:blipFill>
        <p:spPr>
          <a:xfrm>
            <a:off x="0" y="100"/>
            <a:ext cx="3432300" cy="5143500"/>
          </a:xfrm>
          <a:prstGeom prst="roundRect">
            <a:avLst>
              <a:gd fmla="val 16667" name="adj"/>
            </a:avLst>
          </a:prstGeom>
        </p:spPr>
      </p:pic>
      <p:sp>
        <p:nvSpPr>
          <p:cNvPr id="560" name="Google Shape;560;p75"/>
          <p:cNvSpPr txBox="1"/>
          <p:nvPr>
            <p:ph idx="1" type="subTitle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As preocupações ambientais incluem a contaminação da água e as emissões de gases de efeito estufa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Polêmica envolve a técnica de fraturamento hidráulico ('fracking')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Debates sobre a viabilidade econômica de longo prazo em comparação com as energias renováveis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1" name="Google Shape;561;p75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Desafios e controvérsias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35" r="16635" t="0"/>
          <a:stretch/>
        </p:blipFill>
        <p:spPr>
          <a:xfrm>
            <a:off x="5711663" y="100"/>
            <a:ext cx="3432300" cy="5143500"/>
          </a:xfrm>
          <a:prstGeom prst="roundRect">
            <a:avLst>
              <a:gd fmla="val 16667" name="adj"/>
            </a:avLst>
          </a:prstGeom>
        </p:spPr>
      </p:pic>
      <p:sp>
        <p:nvSpPr>
          <p:cNvPr id="567" name="Google Shape;567;p76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O futuro do gás de xisto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68" name="Google Shape;568;p76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A transição para um cabaz energético sustentável pode reduzir a sua importância a longo prazo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9" name="Google Shape;569;p76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Tecnologias mais limpas e regulamentações ambientais moldarão seu futuro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0" name="Google Shape;570;p76"/>
          <p:cNvSpPr txBox="1"/>
          <p:nvPr>
            <p:ph idx="4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A concorrência com outras fontes de energia influenciará a sua posição no mercado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7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rona One"/>
                <a:ea typeface="Krona One"/>
                <a:cs typeface="Krona One"/>
                <a:sym typeface="Krona One"/>
              </a:rPr>
              <a:t>Gás Xisto no Brasil</a:t>
            </a:r>
            <a:endParaRPr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As reservas estão distribuídas em três bacias sedimentares: Paraná, São Francisco e Parnaíba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1" name="Google Shape;581;p78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Reservas de Gás de Xisto no Brasil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82" name="Google Shape;582;p78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O Brasil tem uma das 10 maiores reservas de gás de xisto do mundo, estimada em 6,9 trilhões de metros cúbicos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3" name="Google Shape;583;p78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Em 2013, a Agência Nacional do Petróleo, Gás Natural e Biocombustíveis (ANP) realizou a 12ª Rodada de Licitações, ofertando 240 blocos exploratórios terrestres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9"/>
          <p:cNvSpPr txBox="1"/>
          <p:nvPr/>
        </p:nvSpPr>
        <p:spPr>
          <a:xfrm>
            <a:off x="1904550" y="161800"/>
            <a:ext cx="5334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Reservas de Gás de Xisto no Brasil</a:t>
            </a:r>
            <a:endParaRPr b="1" sz="2400"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589" name="Google Shape;58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663" y="1085200"/>
            <a:ext cx="4200667" cy="37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0"/>
          <p:cNvSpPr txBox="1"/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Debate na Câmara em 2013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95" name="Google Shape;595;p80"/>
          <p:cNvSpPr txBox="1"/>
          <p:nvPr>
            <p:ph idx="1" type="body"/>
          </p:nvPr>
        </p:nvSpPr>
        <p:spPr>
          <a:xfrm>
            <a:off x="650850" y="1987200"/>
            <a:ext cx="37767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Em novembro de 2023, a Agência Nacional do Petróleo realizou um leilão para exploração de gás de xisto no Brasil, gerando polêmica e debate na Câmara. O Partido Verde propôs um projeto de lei para suspender a atividade por cinco anos, citando riscos desconhecidos e argumentando que o país não precisa de mais energia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6" name="Google Shape;596;p80"/>
          <p:cNvSpPr txBox="1"/>
          <p:nvPr>
            <p:ph idx="2" type="body"/>
          </p:nvPr>
        </p:nvSpPr>
        <p:spPr>
          <a:xfrm>
            <a:off x="4845450" y="1987200"/>
            <a:ext cx="37323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O Ministério do Meio Ambiente e a Agência Nacional do Petróleo garantiram que a exploração do gás de xisto será regulamentada e acompanhada de perto. As empresas serão obrigadas a apresentar estudos sobre os impactos ambientais em cada bloco. A bacia do rio Paraná, que abriga o aquífero Guarani, o maior reservatório de água subterrânea do mundo, tem sido uma área particularmente controversa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7" name="Google Shape;597;p80"/>
          <p:cNvSpPr txBox="1"/>
          <p:nvPr>
            <p:ph idx="3" type="subTitle"/>
          </p:nvPr>
        </p:nvSpPr>
        <p:spPr>
          <a:xfrm>
            <a:off x="695250" y="1367825"/>
            <a:ext cx="3732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6A6846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Polêmico leilão para exploração de gás de xisto</a:t>
            </a:r>
            <a:endParaRPr>
              <a:solidFill>
                <a:srgbClr val="6A6846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598" name="Google Shape;598;p80"/>
          <p:cNvSpPr txBox="1"/>
          <p:nvPr>
            <p:ph idx="4" type="subTitle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6A6846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Regulação e Preocupações Ambientais</a:t>
            </a:r>
            <a:endParaRPr>
              <a:solidFill>
                <a:srgbClr val="6A6846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8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35" r="16635" t="0"/>
          <a:stretch/>
        </p:blipFill>
        <p:spPr>
          <a:xfrm>
            <a:off x="0" y="100"/>
            <a:ext cx="3432300" cy="5143500"/>
          </a:xfrm>
          <a:prstGeom prst="roundRect">
            <a:avLst>
              <a:gd fmla="val 16667" name="adj"/>
            </a:avLst>
          </a:prstGeom>
        </p:spPr>
      </p:pic>
      <p:sp>
        <p:nvSpPr>
          <p:cNvPr id="604" name="Google Shape;604;p81"/>
          <p:cNvSpPr txBox="1"/>
          <p:nvPr>
            <p:ph idx="1" type="subTitle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Reduzir a dependência das importações de gás natural (que representam cerca de 40% do consumo nacional)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Diversificar a matriz energética (dominada pela hidreletricidade e pelo petróleo)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Gerar energia elétrica de boa qualidade e baixo custo para residências e indústrias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Reduzir as emissões de gases de efeito estufa (queima menos poluente do que outros combustíveis fósseis)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5" name="Google Shape;605;p81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Benefícios da Exploração de Gás de Xisto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5"/>
          <p:cNvSpPr txBox="1"/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Origem da Energia do Gás de Xisto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14" name="Google Shape;414;p55"/>
          <p:cNvSpPr txBox="1"/>
          <p:nvPr>
            <p:ph idx="1" type="body"/>
          </p:nvPr>
        </p:nvSpPr>
        <p:spPr>
          <a:xfrm>
            <a:off x="650850" y="1987200"/>
            <a:ext cx="37767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O gás de xisto é um gás natural encontrado em formações rochosas sedimentares. É formado através da decomposição de matéria orgânica sob alto calor e pressão em áreas profundas do subsolo.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5" name="Google Shape;415;p55"/>
          <p:cNvSpPr txBox="1"/>
          <p:nvPr>
            <p:ph idx="2" type="body"/>
          </p:nvPr>
        </p:nvSpPr>
        <p:spPr>
          <a:xfrm>
            <a:off x="4845450" y="1987200"/>
            <a:ext cx="37323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Para extraí-lo, um poço vertical é perfurado na rocha reservatório. A partir daí, a tubulação vira horizontal, permitindo a extração do gás da rocha de xisto.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6" name="Google Shape;416;p55"/>
          <p:cNvSpPr txBox="1"/>
          <p:nvPr>
            <p:ph idx="3" type="subTitle"/>
          </p:nvPr>
        </p:nvSpPr>
        <p:spPr>
          <a:xfrm>
            <a:off x="695250" y="1367825"/>
            <a:ext cx="3732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6A6846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O que é o Gás de Xisto?</a:t>
            </a:r>
            <a:endParaRPr>
              <a:solidFill>
                <a:srgbClr val="6A6846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417" name="Google Shape;417;p55"/>
          <p:cNvSpPr txBox="1"/>
          <p:nvPr>
            <p:ph idx="4" type="subTitle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6A6846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Extração de Gás de Xisto</a:t>
            </a:r>
            <a:endParaRPr>
              <a:solidFill>
                <a:srgbClr val="6A6846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2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rona One"/>
                <a:ea typeface="Krona One"/>
                <a:cs typeface="Krona One"/>
                <a:sym typeface="Krona One"/>
              </a:rPr>
              <a:t>Legislação</a:t>
            </a:r>
            <a:endParaRPr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8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49"/>
          <a:stretch/>
        </p:blipFill>
        <p:spPr>
          <a:xfrm>
            <a:off x="5711758" y="0"/>
            <a:ext cx="3432300" cy="5143500"/>
          </a:xfrm>
          <a:prstGeom prst="roundRect">
            <a:avLst>
              <a:gd fmla="val 16667" name="adj"/>
            </a:avLst>
          </a:prstGeom>
        </p:spPr>
      </p:pic>
      <p:sp>
        <p:nvSpPr>
          <p:cNvPr id="616" name="Google Shape;616;p83"/>
          <p:cNvSpPr txBox="1"/>
          <p:nvPr>
            <p:ph idx="1" type="subTitle"/>
          </p:nvPr>
        </p:nvSpPr>
        <p:spPr>
          <a:xfrm>
            <a:off x="642700" y="1562500"/>
            <a:ext cx="4337400" cy="33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en" sz="14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A legislação sobre extração de xisto no Brasil é complexa, envolvendo diferentes órgãos e normas federais, estaduais e municipais.</a:t>
            </a:r>
            <a:endParaRPr sz="14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en" sz="14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É necessária autorização da Agência Nacional de Mineração (ANM).</a:t>
            </a:r>
            <a:endParaRPr sz="14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en" sz="14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Respeito à Política Nacional do Meio Ambiente (PNMA) de preservação ambiental.</a:t>
            </a:r>
            <a:endParaRPr sz="14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en" sz="14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Normas trabalhistas específicas previstas na Lei nº 5.811/1972.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7" name="Google Shape;617;p83"/>
          <p:cNvSpPr txBox="1"/>
          <p:nvPr>
            <p:ph type="title"/>
          </p:nvPr>
        </p:nvSpPr>
        <p:spPr>
          <a:xfrm>
            <a:off x="642700" y="4450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Situação da legislação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8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3318" r="33315" t="0"/>
          <a:stretch/>
        </p:blipFill>
        <p:spPr>
          <a:xfrm>
            <a:off x="0" y="100"/>
            <a:ext cx="3432300" cy="5143500"/>
          </a:xfrm>
          <a:prstGeom prst="roundRect">
            <a:avLst>
              <a:gd fmla="val 16667" name="adj"/>
            </a:avLst>
          </a:prstGeom>
        </p:spPr>
      </p:pic>
      <p:sp>
        <p:nvSpPr>
          <p:cNvPr id="623" name="Google Shape;623;p84"/>
          <p:cNvSpPr txBox="1"/>
          <p:nvPr>
            <p:ph idx="1" type="subTitle"/>
          </p:nvPr>
        </p:nvSpPr>
        <p:spPr>
          <a:xfrm>
            <a:off x="4135200" y="1377275"/>
            <a:ext cx="4176600" cy="26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200"/>
              <a:buFont typeface="Roboto Medium"/>
              <a:buChar char="●"/>
            </a:pPr>
            <a:r>
              <a:rPr lang="en" sz="12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Projeto de lei propõe atribuir a regulação e fiscalização da exploração de xisto betuminoso à Agência Nacional do Petróleo, Gás Natural e Biocombustíveis (ANP).</a:t>
            </a:r>
            <a:endParaRPr sz="12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048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233E30"/>
              </a:buClr>
              <a:buSzPts val="1200"/>
              <a:buFont typeface="Roboto Medium"/>
              <a:buChar char="●"/>
            </a:pPr>
            <a:r>
              <a:rPr lang="en" sz="12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O projeto de lei argumenta que o xisto betuminoso é um recurso energético estratégico.</a:t>
            </a:r>
            <a:endParaRPr sz="12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048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233E30"/>
              </a:buClr>
              <a:buSzPts val="1200"/>
              <a:buFont typeface="Roboto Medium"/>
              <a:buChar char="●"/>
            </a:pPr>
            <a:r>
              <a:rPr lang="en" sz="12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Segue a Lei do Petróleo, recentemente alterada pela Nova Lei do Gás, publicada em abril de 2021.</a:t>
            </a:r>
            <a:endParaRPr sz="12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4" name="Google Shape;624;p84"/>
          <p:cNvSpPr txBox="1"/>
          <p:nvPr>
            <p:ph type="title"/>
          </p:nvPr>
        </p:nvSpPr>
        <p:spPr>
          <a:xfrm>
            <a:off x="4135200" y="445025"/>
            <a:ext cx="48429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Situação da legislação</a:t>
            </a:r>
            <a:endParaRPr sz="2200"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8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4973" r="24978" t="0"/>
          <a:stretch/>
        </p:blipFill>
        <p:spPr>
          <a:xfrm>
            <a:off x="5711758" y="0"/>
            <a:ext cx="3432300" cy="5143500"/>
          </a:xfrm>
          <a:prstGeom prst="roundRect">
            <a:avLst>
              <a:gd fmla="val 16667" name="adj"/>
            </a:avLst>
          </a:prstGeom>
        </p:spPr>
      </p:pic>
      <p:sp>
        <p:nvSpPr>
          <p:cNvPr id="630" name="Google Shape;630;p85"/>
          <p:cNvSpPr txBox="1"/>
          <p:nvPr>
            <p:ph idx="1" type="subTitle"/>
          </p:nvPr>
        </p:nvSpPr>
        <p:spPr>
          <a:xfrm>
            <a:off x="642700" y="1562500"/>
            <a:ext cx="4337400" cy="33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233E30"/>
              </a:buClr>
              <a:buSzPts val="1400"/>
              <a:buFont typeface="Roboto Medium"/>
              <a:buChar char="●"/>
            </a:pPr>
            <a:r>
              <a:rPr lang="en" sz="14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Promoção da abertura, dinamização e competitividade do mercado de gás natural no país.</a:t>
            </a:r>
            <a:endParaRPr sz="14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4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Principais mudanças: a classificação de gasodutos de transporte por critérios técnicos, desverticalização entre atividades concorrenciais e de distribuição, e autorização para conexão direta de usuários finais à rede de transporte, seguindo normas estaduais.</a:t>
            </a:r>
            <a:endParaRPr sz="14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1" name="Google Shape;631;p85"/>
          <p:cNvSpPr txBox="1"/>
          <p:nvPr>
            <p:ph type="title"/>
          </p:nvPr>
        </p:nvSpPr>
        <p:spPr>
          <a:xfrm>
            <a:off x="642700" y="4450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Objetivo da nova lei do </a:t>
            </a: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Gás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8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35" r="16635" t="0"/>
          <a:stretch/>
        </p:blipFill>
        <p:spPr>
          <a:xfrm>
            <a:off x="0" y="100"/>
            <a:ext cx="3432300" cy="5143500"/>
          </a:xfrm>
          <a:prstGeom prst="roundRect">
            <a:avLst>
              <a:gd fmla="val 16667" name="adj"/>
            </a:avLst>
          </a:prstGeom>
        </p:spPr>
      </p:pic>
      <p:sp>
        <p:nvSpPr>
          <p:cNvPr id="637" name="Google Shape;637;p86"/>
          <p:cNvSpPr txBox="1"/>
          <p:nvPr>
            <p:ph idx="1" type="subTitle"/>
          </p:nvPr>
        </p:nvSpPr>
        <p:spPr>
          <a:xfrm>
            <a:off x="4135200" y="1377275"/>
            <a:ext cx="4176600" cy="26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Debate se deve ser considerada como mineração ou produção de hidrocarbonetos.</a:t>
            </a:r>
            <a:endParaRPr sz="14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Xisto betuminoso contém matéria orgânica e permite a extração de um óleo idêntico ao petróleo de poço.</a:t>
            </a:r>
            <a:endParaRPr sz="14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Projeto de lei em tramitação propõe atribuir à ANP a competência de regular e fiscalizar essa atividade, atualmente considerada de mineração e dependente de autorização do Departamento Nacional de Produção Mineral (DNPM).</a:t>
            </a:r>
            <a:endParaRPr sz="14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8" name="Google Shape;638;p86"/>
          <p:cNvSpPr txBox="1"/>
          <p:nvPr>
            <p:ph type="title"/>
          </p:nvPr>
        </p:nvSpPr>
        <p:spPr>
          <a:xfrm>
            <a:off x="4135200" y="285775"/>
            <a:ext cx="48429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Polêmica sobre a exploração de xisto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7"/>
          <p:cNvSpPr txBox="1"/>
          <p:nvPr>
            <p:ph type="title"/>
          </p:nvPr>
        </p:nvSpPr>
        <p:spPr>
          <a:xfrm>
            <a:off x="632175" y="650250"/>
            <a:ext cx="50460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Conclusão</a:t>
            </a:r>
            <a:endParaRPr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44" name="Google Shape;644;p87"/>
          <p:cNvSpPr txBox="1"/>
          <p:nvPr>
            <p:ph idx="1" type="subTitle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É importante diversificar a matriz energética para beneficiar a sociedade</a:t>
            </a:r>
            <a:endParaRPr/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just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Ao mesmo tempo, é</a:t>
            </a:r>
            <a:r>
              <a:rPr lang="en"/>
              <a:t> importante considerar os efeitos colaterais de cada tipo de energia, apesar das vantagens, antes que aconteça alguma tragédia em larga escala</a:t>
            </a:r>
            <a:endParaRPr/>
          </a:p>
        </p:txBody>
      </p:sp>
      <p:pic>
        <p:nvPicPr>
          <p:cNvPr id="645" name="Google Shape;645;p8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3218" r="33221" t="0"/>
          <a:stretch/>
        </p:blipFill>
        <p:spPr>
          <a:xfrm>
            <a:off x="5711758" y="0"/>
            <a:ext cx="3432300" cy="51435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8"/>
          <p:cNvSpPr txBox="1"/>
          <p:nvPr>
            <p:ph type="title"/>
          </p:nvPr>
        </p:nvSpPr>
        <p:spPr>
          <a:xfrm>
            <a:off x="383075" y="445025"/>
            <a:ext cx="77535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Referências</a:t>
            </a:r>
            <a:endParaRPr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51" name="Google Shape;651;p88"/>
          <p:cNvSpPr txBox="1"/>
          <p:nvPr>
            <p:ph idx="1" type="subTitle"/>
          </p:nvPr>
        </p:nvSpPr>
        <p:spPr>
          <a:xfrm>
            <a:off x="383075" y="999125"/>
            <a:ext cx="7753500" cy="29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https://www.suapesquisa.com/energia/gas_xisto.htm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https://www.sgb.gov.br/publique/SGB-Divulga/Canal-Escola/Gas-do-"Xisto"-2618.html#:~:text=O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novo processo de obtenção do gás&amp;text=Uma é a chamada fratura,impacto%2C mesmo em grandes profundidades.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https://www.infoescola.com/energia/gas-de-xisto/#:~:text=Ouça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este artigo:,o seu envólucro são diferentes.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https://economia.uol.com.br/noticias/afp/2023/07/09/argentina-inaugura-importante-gasoduto-para-gas-de-xisto-de-vaca-muerta.htm#:~:text=A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inauguração será às 15h00,5 bilhões%2C sem financiamento externo.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http://www.publicadireito.com.br/artigos/?cod=e608961813ac47bc#:~:text=Assim%2C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embora implique em um aumento substancial,xisto será amplamente compensada a longo prazo.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https://www.camara.leg.br/tv/422865-especialistas-afirmam-que-exploracao-de-gas-de-xisto-traz-riscos-para-o-meio-ambiente-e-a-saude-humana/#:~:text=O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gás de xisto é,dos riscos de contaminação ambiental.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https://arte.folha.uol.com.br/mercado/2016/07/03/xisto/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6"/>
          <p:cNvSpPr txBox="1"/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Origem da Energia do Gás de Xisto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23" name="Google Shape;423;p56"/>
          <p:cNvSpPr txBox="1"/>
          <p:nvPr>
            <p:ph idx="1" type="body"/>
          </p:nvPr>
        </p:nvSpPr>
        <p:spPr>
          <a:xfrm>
            <a:off x="650850" y="1987200"/>
            <a:ext cx="37767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O gás é obtido através do fraturamento hidráulico, também conhecido como fracking. Esse processo envolve a fratura de camadas finas de xisto injetando água, areia e produtos químicos sob alta pressão. A água cria fraturas no xisto, e a areia e os produtos químicos ajudam a manter as fraturas abertas, permitindo que o gás flua, mesmo do subsolo profundo.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4" name="Google Shape;424;p56"/>
          <p:cNvSpPr txBox="1"/>
          <p:nvPr>
            <p:ph idx="2" type="body"/>
          </p:nvPr>
        </p:nvSpPr>
        <p:spPr>
          <a:xfrm>
            <a:off x="4845450" y="1987200"/>
            <a:ext cx="37323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O xisto é semelhante ao petróleo, mas tem diferentes métodos de produção e usos. Ele pode ser usado como combustível para carros, gerando eletricidade, aquecendo residências e alimentando atividades industriais. Sua versatilidade o torna um recurso energético valioso com várias aplicações.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5" name="Google Shape;425;p56"/>
          <p:cNvSpPr txBox="1"/>
          <p:nvPr>
            <p:ph idx="3" type="subTitle"/>
          </p:nvPr>
        </p:nvSpPr>
        <p:spPr>
          <a:xfrm>
            <a:off x="695250" y="1367825"/>
            <a:ext cx="3732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6A6846"/>
                </a:solidFill>
                <a:latin typeface="Fira Sans"/>
                <a:ea typeface="Fira Sans"/>
                <a:cs typeface="Fira Sans"/>
                <a:sym typeface="Fira Sans"/>
              </a:rPr>
              <a:t>Fraturamento hidráulico</a:t>
            </a:r>
            <a:r>
              <a:rPr lang="en">
                <a:solidFill>
                  <a:srgbClr val="6A6846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: Desbloqueio de gás de xisto</a:t>
            </a:r>
            <a:endParaRPr>
              <a:solidFill>
                <a:srgbClr val="6A6846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426" name="Google Shape;426;p56"/>
          <p:cNvSpPr txBox="1"/>
          <p:nvPr>
            <p:ph idx="4" type="subTitle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6A6846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Fonte de energia versátil</a:t>
            </a:r>
            <a:endParaRPr>
              <a:solidFill>
                <a:srgbClr val="6A6846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marR="635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edium"/>
              <a:buChar char="●"/>
            </a:pPr>
            <a:r>
              <a:rPr lang="en" sz="1350">
                <a:solidFill>
                  <a:srgbClr val="001E2D"/>
                </a:solidFill>
                <a:highlight>
                  <a:srgbClr val="F4F7F6"/>
                </a:highlight>
                <a:latin typeface="Roboto Medium"/>
                <a:ea typeface="Roboto Medium"/>
                <a:cs typeface="Roboto Medium"/>
                <a:sym typeface="Roboto Medium"/>
              </a:rPr>
              <a:t>O xisto é um tipo de rocha sedimentar que se formou há 250 milhões de anos. O xisto betuminoso foi extraído pela primeira vez</a:t>
            </a:r>
            <a:r>
              <a:rPr lang="en" sz="1350">
                <a:solidFill>
                  <a:srgbClr val="001E2D"/>
                </a:solidFill>
                <a:highlight>
                  <a:srgbClr val="F4F7F6"/>
                </a:highlight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1350">
                <a:solidFill>
                  <a:srgbClr val="001E2D"/>
                </a:solidFill>
                <a:highlight>
                  <a:srgbClr val="F4F7F6"/>
                </a:highlight>
                <a:latin typeface="Roboto Medium"/>
                <a:ea typeface="Roboto Medium"/>
                <a:cs typeface="Roboto Medium"/>
                <a:sym typeface="Roboto Medium"/>
              </a:rPr>
              <a:t>no Brasil em 1884, na Bahia. </a:t>
            </a:r>
            <a:endParaRPr sz="1350">
              <a:solidFill>
                <a:srgbClr val="001E2D"/>
              </a:solidFill>
              <a:highlight>
                <a:srgbClr val="F4F7F6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63500" rtl="0" algn="just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1E2D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04800" lvl="0" marL="457200" rtl="0" algn="just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edium"/>
              <a:buChar char="●"/>
            </a:pPr>
            <a:r>
              <a:rPr lang="en" sz="1350">
                <a:solidFill>
                  <a:schemeClr val="dk1"/>
                </a:solidFill>
                <a:highlight>
                  <a:srgbClr val="F4F7F6"/>
                </a:highlight>
                <a:latin typeface="Roboto Medium"/>
                <a:ea typeface="Roboto Medium"/>
                <a:cs typeface="Roboto Medium"/>
                <a:sym typeface="Roboto Medium"/>
              </a:rPr>
              <a:t>O xisto é utilizado como recurso energético desde o final do século XVIII, quando pequenas usinas extraíam petróleo de xisto na costa leste dos Estados Unidos.</a:t>
            </a:r>
            <a:endParaRPr>
              <a:solidFill>
                <a:schemeClr val="dk1"/>
              </a:solidFill>
              <a:highlight>
                <a:srgbClr val="F4F7F6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32" name="Google Shape;432;p5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1720" r="11727" t="0"/>
          <a:stretch/>
        </p:blipFill>
        <p:spPr>
          <a:xfrm>
            <a:off x="4977300" y="0"/>
            <a:ext cx="4166700" cy="5143501"/>
          </a:xfrm>
          <a:prstGeom prst="rect">
            <a:avLst/>
          </a:prstGeom>
        </p:spPr>
      </p:pic>
      <p:sp>
        <p:nvSpPr>
          <p:cNvPr id="433" name="Google Shape;433;p57"/>
          <p:cNvSpPr txBox="1"/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História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/>
          <p:nvPr>
            <p:ph idx="1" type="body"/>
          </p:nvPr>
        </p:nvSpPr>
        <p:spPr>
          <a:xfrm>
            <a:off x="566250" y="1382725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293370" lvl="0" marL="457200" rtl="0" algn="just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88888"/>
              <a:buFont typeface="Roboto Medium"/>
              <a:buChar char="●"/>
            </a:pPr>
            <a:r>
              <a:rPr lang="en" sz="1350">
                <a:solidFill>
                  <a:srgbClr val="001E2D"/>
                </a:solidFill>
                <a:highlight>
                  <a:srgbClr val="F4F7F6"/>
                </a:highlight>
                <a:latin typeface="Roboto Medium"/>
                <a:ea typeface="Roboto Medium"/>
                <a:cs typeface="Roboto Medium"/>
                <a:sym typeface="Roboto Medium"/>
              </a:rPr>
              <a:t>A primeira patente britânica para extração de óleo de xisto betuminoso foi concedida a Becker e Serle em 1684. A mineração industrial moderna de xisto betuminoso começou em 1837 em Autun, França. </a:t>
            </a:r>
            <a:endParaRPr sz="1350">
              <a:solidFill>
                <a:srgbClr val="001E2D"/>
              </a:solidFill>
              <a:highlight>
                <a:srgbClr val="F4F7F6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just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1E2D"/>
              </a:solidFill>
              <a:highlight>
                <a:srgbClr val="F4F7F6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93370" lvl="0" marL="457200" rtl="0" algn="just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88888"/>
              <a:buFont typeface="Roboto Medium"/>
              <a:buChar char="●"/>
            </a:pPr>
            <a:r>
              <a:rPr lang="en" sz="1350">
                <a:solidFill>
                  <a:srgbClr val="001E2D"/>
                </a:solidFill>
                <a:highlight>
                  <a:srgbClr val="F4F7F6"/>
                </a:highlight>
                <a:latin typeface="Roboto Medium"/>
                <a:ea typeface="Roboto Medium"/>
                <a:cs typeface="Roboto Medium"/>
                <a:sym typeface="Roboto Medium"/>
              </a:rPr>
              <a:t>Em 1866, o agente secreto Burton, que foi cônsul da Grã-Bretanha no Brasil, esteve em Taubaté para analisar a “pedra que arde” existente no subsolo de Tremembé. Burton constatou que se tratava de xisto betuminoso. </a:t>
            </a:r>
            <a:endParaRPr sz="1350">
              <a:solidFill>
                <a:srgbClr val="001E2D"/>
              </a:solidFill>
              <a:highlight>
                <a:srgbClr val="F4F7F6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just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1E2D"/>
              </a:solidFill>
              <a:highlight>
                <a:srgbClr val="F4F7F6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93370" lvl="0" marL="457200" rtl="0" algn="just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88888"/>
              <a:buFont typeface="Roboto Medium"/>
              <a:buChar char="●"/>
            </a:pPr>
            <a:r>
              <a:rPr lang="en" sz="1350">
                <a:solidFill>
                  <a:srgbClr val="001E2D"/>
                </a:solidFill>
                <a:highlight>
                  <a:srgbClr val="F4F7F6"/>
                </a:highlight>
                <a:latin typeface="Roboto Medium"/>
                <a:ea typeface="Roboto Medium"/>
                <a:cs typeface="Roboto Medium"/>
                <a:sym typeface="Roboto Medium"/>
              </a:rPr>
              <a:t>Em 1850, na Escócia, James Young descobriu que o petróleo podia ser extraído do carvão e xisto betuminoso, e criou processos de refinação. </a:t>
            </a:r>
            <a:endParaRPr sz="1350">
              <a:solidFill>
                <a:srgbClr val="001E2D"/>
              </a:solidFill>
              <a:highlight>
                <a:srgbClr val="F4F7F6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9" name="Google Shape;439;p58"/>
          <p:cNvSpPr txBox="1"/>
          <p:nvPr>
            <p:ph type="title"/>
          </p:nvPr>
        </p:nvSpPr>
        <p:spPr>
          <a:xfrm>
            <a:off x="566250" y="445025"/>
            <a:ext cx="4093500" cy="9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História</a:t>
            </a:r>
            <a:endParaRPr/>
          </a:p>
        </p:txBody>
      </p:sp>
      <p:pic>
        <p:nvPicPr>
          <p:cNvPr id="440" name="Google Shape;44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425" y="0"/>
            <a:ext cx="418656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9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Krona One"/>
                <a:ea typeface="Krona One"/>
                <a:cs typeface="Krona One"/>
                <a:sym typeface="Krona One"/>
              </a:rPr>
              <a:t>Funcionamento</a:t>
            </a:r>
            <a:endParaRPr sz="4200"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0"/>
          <p:cNvSpPr txBox="1"/>
          <p:nvPr>
            <p:ph type="title"/>
          </p:nvPr>
        </p:nvSpPr>
        <p:spPr>
          <a:xfrm>
            <a:off x="632175" y="4450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Como funciona a Extração</a:t>
            </a:r>
            <a:endParaRPr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51" name="Google Shape;451;p60"/>
          <p:cNvSpPr txBox="1"/>
          <p:nvPr>
            <p:ph idx="1" type="body"/>
          </p:nvPr>
        </p:nvSpPr>
        <p:spPr>
          <a:xfrm>
            <a:off x="632175" y="1171925"/>
            <a:ext cx="5520900" cy="26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75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96862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75"/>
              <a:buFont typeface="Roboto Medium"/>
              <a:buAutoNum type="arabicPeriod"/>
            </a:pPr>
            <a:r>
              <a:rPr lang="en" sz="1075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Instalar o poço e perfurar verticalmente até encontrar as rochas de xisto.</a:t>
            </a:r>
            <a:endParaRPr sz="1075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075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96862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75"/>
              <a:buFont typeface="Roboto Medium"/>
              <a:buAutoNum type="arabicPeriod"/>
            </a:pPr>
            <a:r>
              <a:rPr lang="en" sz="1075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A partir daí, a tubulação passa a ser horizontal.</a:t>
            </a:r>
            <a:endParaRPr sz="1075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075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96862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75"/>
              <a:buFont typeface="Roboto Medium"/>
              <a:buAutoNum type="arabicPeriod"/>
            </a:pPr>
            <a:r>
              <a:rPr lang="en" sz="1075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Grandes quantidades de água e produtos químicos são despejadas no duto.</a:t>
            </a:r>
            <a:endParaRPr sz="1075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075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96862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75"/>
              <a:buFont typeface="Roboto Medium"/>
              <a:buAutoNum type="arabicPeriod"/>
            </a:pPr>
            <a:r>
              <a:rPr lang="en" sz="1075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O jato de alta pressão provoca explosões que fragmentam a rocha e liberam o gás.</a:t>
            </a:r>
            <a:endParaRPr sz="1075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075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96862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75"/>
              <a:buFont typeface="Roboto Medium"/>
              <a:buAutoNum type="arabicPeriod"/>
            </a:pPr>
            <a:r>
              <a:rPr lang="en" sz="1075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O gás flui e é coletado.</a:t>
            </a:r>
            <a:endParaRPr sz="1075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1"/>
          <p:cNvSpPr txBox="1"/>
          <p:nvPr>
            <p:ph type="title"/>
          </p:nvPr>
        </p:nvSpPr>
        <p:spPr>
          <a:xfrm>
            <a:off x="632175" y="4450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Como funciona</a:t>
            </a:r>
            <a:endParaRPr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457" name="Google Shape;45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900" y="1102300"/>
            <a:ext cx="4866200" cy="39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AI Simple">
  <a:themeElements>
    <a:clrScheme name="Custom">
      <a:dk1>
        <a:srgbClr val="0F2B36"/>
      </a:dk1>
      <a:lt1>
        <a:srgbClr val="FFFFFF"/>
      </a:lt1>
      <a:dk2>
        <a:srgbClr val="134D57"/>
      </a:dk2>
      <a:lt2>
        <a:srgbClr val="EFEFEF"/>
      </a:lt2>
      <a:accent1>
        <a:srgbClr val="AE90BB"/>
      </a:accent1>
      <a:accent2>
        <a:srgbClr val="E19464"/>
      </a:accent2>
      <a:accent3>
        <a:srgbClr val="73ABC9"/>
      </a:accent3>
      <a:accent4>
        <a:srgbClr val="B98D7A"/>
      </a:accent4>
      <a:accent5>
        <a:srgbClr val="2A4540"/>
      </a:accent5>
      <a:accent6>
        <a:srgbClr val="49837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lidesAI Regular - v1">
  <a:themeElements>
    <a:clrScheme name="Simple Light">
      <a:dk1>
        <a:srgbClr val="0F2B36"/>
      </a:dk1>
      <a:lt1>
        <a:srgbClr val="FFFFFF"/>
      </a:lt1>
      <a:dk2>
        <a:srgbClr val="134D57"/>
      </a:dk2>
      <a:lt2>
        <a:srgbClr val="EFEFEF"/>
      </a:lt2>
      <a:accent1>
        <a:srgbClr val="F9744D"/>
      </a:accent1>
      <a:accent2>
        <a:srgbClr val="E1F0C4"/>
      </a:accent2>
      <a:accent3>
        <a:srgbClr val="6BAB90"/>
      </a:accent3>
      <a:accent4>
        <a:srgbClr val="A4CCBB"/>
      </a:accent4>
      <a:accent5>
        <a:srgbClr val="3EABCA"/>
      </a:accent5>
      <a:accent6>
        <a:srgbClr val="C3455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